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083" r:id="rId2"/>
    <p:sldMasterId id="2147484177" r:id="rId3"/>
    <p:sldMasterId id="2147484531" r:id="rId4"/>
    <p:sldMasterId id="2147484926" r:id="rId5"/>
    <p:sldMasterId id="2147485001" r:id="rId6"/>
    <p:sldMasterId id="2147485013" r:id="rId7"/>
    <p:sldMasterId id="2147485037" r:id="rId8"/>
    <p:sldMasterId id="2147485149" r:id="rId9"/>
    <p:sldMasterId id="2147485162" r:id="rId10"/>
    <p:sldMasterId id="2147485164" r:id="rId11"/>
    <p:sldMasterId id="2147485213" r:id="rId12"/>
    <p:sldMasterId id="2147485225" r:id="rId13"/>
    <p:sldMasterId id="2147485261" r:id="rId14"/>
    <p:sldMasterId id="2147485273" r:id="rId15"/>
    <p:sldMasterId id="2147485285" r:id="rId16"/>
  </p:sldMasterIdLst>
  <p:notesMasterIdLst>
    <p:notesMasterId r:id="rId116"/>
  </p:notesMasterIdLst>
  <p:sldIdLst>
    <p:sldId id="543" r:id="rId17"/>
    <p:sldId id="431" r:id="rId18"/>
    <p:sldId id="432" r:id="rId19"/>
    <p:sldId id="443" r:id="rId20"/>
    <p:sldId id="428" r:id="rId21"/>
    <p:sldId id="429" r:id="rId22"/>
    <p:sldId id="474" r:id="rId23"/>
    <p:sldId id="445" r:id="rId24"/>
    <p:sldId id="390" r:id="rId25"/>
    <p:sldId id="258" r:id="rId26"/>
    <p:sldId id="444" r:id="rId27"/>
    <p:sldId id="270" r:id="rId28"/>
    <p:sldId id="442" r:id="rId29"/>
    <p:sldId id="391" r:id="rId30"/>
    <p:sldId id="387" r:id="rId31"/>
    <p:sldId id="388" r:id="rId32"/>
    <p:sldId id="380" r:id="rId33"/>
    <p:sldId id="400" r:id="rId34"/>
    <p:sldId id="259" r:id="rId35"/>
    <p:sldId id="401" r:id="rId36"/>
    <p:sldId id="402" r:id="rId37"/>
    <p:sldId id="403" r:id="rId38"/>
    <p:sldId id="404" r:id="rId39"/>
    <p:sldId id="405" r:id="rId40"/>
    <p:sldId id="406" r:id="rId41"/>
    <p:sldId id="407" r:id="rId42"/>
    <p:sldId id="408" r:id="rId43"/>
    <p:sldId id="409" r:id="rId44"/>
    <p:sldId id="410" r:id="rId45"/>
    <p:sldId id="411" r:id="rId46"/>
    <p:sldId id="412" r:id="rId47"/>
    <p:sldId id="413" r:id="rId48"/>
    <p:sldId id="414" r:id="rId49"/>
    <p:sldId id="415" r:id="rId50"/>
    <p:sldId id="416" r:id="rId51"/>
    <p:sldId id="417" r:id="rId52"/>
    <p:sldId id="389" r:id="rId53"/>
    <p:sldId id="395" r:id="rId54"/>
    <p:sldId id="460" r:id="rId55"/>
    <p:sldId id="461" r:id="rId56"/>
    <p:sldId id="462" r:id="rId57"/>
    <p:sldId id="464" r:id="rId58"/>
    <p:sldId id="463" r:id="rId59"/>
    <p:sldId id="392" r:id="rId60"/>
    <p:sldId id="398" r:id="rId61"/>
    <p:sldId id="475" r:id="rId62"/>
    <p:sldId id="1256" r:id="rId63"/>
    <p:sldId id="393" r:id="rId64"/>
    <p:sldId id="394" r:id="rId65"/>
    <p:sldId id="471" r:id="rId66"/>
    <p:sldId id="436" r:id="rId67"/>
    <p:sldId id="324" r:id="rId68"/>
    <p:sldId id="473" r:id="rId69"/>
    <p:sldId id="4878" r:id="rId70"/>
    <p:sldId id="4879" r:id="rId71"/>
    <p:sldId id="465" r:id="rId72"/>
    <p:sldId id="452" r:id="rId73"/>
    <p:sldId id="260" r:id="rId74"/>
    <p:sldId id="441" r:id="rId75"/>
    <p:sldId id="397" r:id="rId76"/>
    <p:sldId id="453" r:id="rId77"/>
    <p:sldId id="379" r:id="rId78"/>
    <p:sldId id="433" r:id="rId79"/>
    <p:sldId id="1254" r:id="rId80"/>
    <p:sldId id="435" r:id="rId81"/>
    <p:sldId id="381" r:id="rId82"/>
    <p:sldId id="455" r:id="rId83"/>
    <p:sldId id="456" r:id="rId84"/>
    <p:sldId id="1255"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78" r:id="rId99"/>
    <p:sldId id="317" r:id="rId100"/>
    <p:sldId id="332" r:id="rId101"/>
    <p:sldId id="331" r:id="rId102"/>
    <p:sldId id="330" r:id="rId103"/>
    <p:sldId id="520" r:id="rId104"/>
    <p:sldId id="4876" r:id="rId105"/>
    <p:sldId id="4877" r:id="rId106"/>
    <p:sldId id="459" r:id="rId107"/>
    <p:sldId id="466" r:id="rId108"/>
    <p:sldId id="269" r:id="rId109"/>
    <p:sldId id="326" r:id="rId110"/>
    <p:sldId id="468" r:id="rId111"/>
    <p:sldId id="469" r:id="rId112"/>
    <p:sldId id="467" r:id="rId113"/>
    <p:sldId id="319" r:id="rId114"/>
    <p:sldId id="337" r:id="rId11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D20"/>
    <a:srgbClr val="CC3300"/>
    <a:srgbClr val="666633"/>
    <a:srgbClr val="6600CC"/>
    <a:srgbClr val="CCCC00"/>
    <a:srgbClr val="FF3300"/>
    <a:srgbClr val="660066"/>
    <a:srgbClr val="FF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9" autoAdjust="0"/>
    <p:restoredTop sz="87136" autoAdjust="0"/>
  </p:normalViewPr>
  <p:slideViewPr>
    <p:cSldViewPr>
      <p:cViewPr varScale="1">
        <p:scale>
          <a:sx n="92" d="100"/>
          <a:sy n="92" d="100"/>
        </p:scale>
        <p:origin x="184" y="920"/>
      </p:cViewPr>
      <p:guideLst>
        <p:guide orient="horz" pos="2160"/>
        <p:guide pos="2880"/>
      </p:guideLst>
    </p:cSldViewPr>
  </p:slideViewPr>
  <p:outlineViewPr>
    <p:cViewPr>
      <p:scale>
        <a:sx n="33" d="100"/>
        <a:sy n="33" d="100"/>
      </p:scale>
      <p:origin x="0" y="28744"/>
    </p:cViewPr>
    <p:sldLst>
      <p:sld r:id="rId1" collapse="1"/>
      <p:sld r:id="rId2" collapse="1"/>
      <p:sld r:id="rId3" collapse="1"/>
    </p:sldLst>
  </p:outlineViewPr>
  <p:notesTextViewPr>
    <p:cViewPr>
      <p:scale>
        <a:sx n="100" d="100"/>
        <a:sy n="100" d="100"/>
      </p:scale>
      <p:origin x="0" y="0"/>
    </p:cViewPr>
  </p:notesTextViewPr>
  <p:sorterViewPr>
    <p:cViewPr varScale="1">
      <p:scale>
        <a:sx n="90" d="100"/>
        <a:sy n="90" d="100"/>
      </p:scale>
      <p:origin x="0" y="55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presProps" Target="pres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viewProps" Target="view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_rels/viewProps.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slide" Target="slides/slide58.xml"/><Relationship Id="rId1"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81DD3F3-53D3-A84B-A27B-1FDB08CA216B}" type="slidenum">
              <a:rPr lang="en-US"/>
              <a:pPr>
                <a:defRPr/>
              </a:pPr>
              <a:t>‹#›</a:t>
            </a:fld>
            <a:endParaRPr lang="en-US"/>
          </a:p>
        </p:txBody>
      </p:sp>
    </p:spTree>
    <p:extLst>
      <p:ext uri="{BB962C8B-B14F-4D97-AF65-F5344CB8AC3E}">
        <p14:creationId xmlns:p14="http://schemas.microsoft.com/office/powerpoint/2010/main" val="838141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charset="-128"/>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339868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F386C1-7EC8-6748-BECB-489471DD13A4}" type="slidenum">
              <a:rPr lang="en-US" sz="1200"/>
              <a:pPr eaLnBrk="1" hangingPunct="1"/>
              <a:t>10</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pPr eaLnBrk="1" hangingPunct="1"/>
              <a:t>12</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13</a:t>
            </a:fld>
            <a:endParaRPr lang="en-US"/>
          </a:p>
        </p:txBody>
      </p:sp>
    </p:spTree>
    <p:extLst>
      <p:ext uri="{BB962C8B-B14F-4D97-AF65-F5344CB8AC3E}">
        <p14:creationId xmlns:p14="http://schemas.microsoft.com/office/powerpoint/2010/main" val="74952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a:effectLst/>
              </a:rPr>
              <a:t>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pPr eaLnBrk="1" hangingPunct="1"/>
              <a:t>17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Times New Roman" pitchFamily="-128" charset="0"/>
                <a:ea typeface="ＭＳ Ｐゴシック" charset="0"/>
                <a:cs typeface="Geneva" charset="-128"/>
              </a:rPr>
              <a:t>The LORD describes Edom</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a:solidFill>
                  <a:schemeClr val="tx1"/>
                </a:solidFill>
                <a:effectLst/>
                <a:latin typeface="Times New Roman" pitchFamily="-128" charset="0"/>
                <a:ea typeface="ＭＳ Ｐゴシック" charset="0"/>
                <a:cs typeface="Geneva" charset="-128"/>
              </a:rPr>
              <a:t>.</a:t>
            </a:r>
          </a:p>
          <a:p>
            <a:pPr eaLnBrk="1" hangingPunct="1"/>
            <a:r>
              <a:rPr lang="en-US" sz="1200" kern="120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a:effectLst/>
              </a:rPr>
              <a:t> </a:t>
            </a:r>
            <a:endParaRPr lang="en-US">
              <a:latin typeface="Times New Roman" charset="0"/>
              <a:cs typeface="Genev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5047BF-1C83-774C-AE98-ACFA47ADD28D}" type="slidenum">
              <a:rPr lang="en-US" sz="1200"/>
              <a:pPr eaLnBrk="1" hangingPunct="1"/>
              <a:t>18</a:t>
            </a:fld>
            <a:endParaRPr lang="en-US" sz="1200"/>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CE0748-2F33-9243-ADE8-71C8D52FC859}" type="slidenum">
              <a:rPr lang="en-US" sz="1200"/>
              <a:pPr eaLnBrk="1" hangingPunct="1"/>
              <a:t>19</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We all hate pride.  At least we hate it in </a:t>
            </a:r>
            <a:r>
              <a:rPr lang="en-US" sz="1200" i="1" kern="1200">
                <a:solidFill>
                  <a:schemeClr val="tx1"/>
                </a:solidFill>
                <a:effectLst/>
                <a:latin typeface="Times New Roman" pitchFamily="-128" charset="0"/>
                <a:ea typeface="ＭＳ Ｐゴシック" charset="0"/>
                <a:cs typeface="Geneva" charset="-128"/>
              </a:rPr>
              <a:t>others!</a:t>
            </a:r>
            <a:r>
              <a:rPr lang="en-US" sz="1200" kern="1200">
                <a:solidFill>
                  <a:schemeClr val="tx1"/>
                </a:solidFill>
                <a:effectLst/>
                <a:latin typeface="Times New Roman" pitchFamily="-128" charset="0"/>
                <a:ea typeface="ＭＳ Ｐゴシック" charset="0"/>
                <a:cs typeface="Geneva" charset="-128"/>
              </a:rPr>
              <a:t> </a:t>
            </a:r>
          </a:p>
          <a:p>
            <a:r>
              <a:rPr lang="en-US" sz="1200" kern="1200">
                <a:solidFill>
                  <a:schemeClr val="tx1"/>
                </a:solidFill>
                <a:effectLst/>
                <a:latin typeface="Times New Roman" pitchFamily="-128" charset="0"/>
                <a:ea typeface="ＭＳ Ｐゴシック" charset="0"/>
                <a:cs typeface="Geneva" charset="-128"/>
              </a:rPr>
              <a:t>• Yet we all struggle with it.</a:t>
            </a:r>
            <a:r>
              <a:rPr lang="en-SG">
                <a:effectLst/>
              </a:rPr>
              <a:t> Do you agree?</a:t>
            </a:r>
          </a:p>
          <a:p>
            <a:r>
              <a:rPr lang="en-US" sz="1200" kern="1200">
                <a:solidFill>
                  <a:schemeClr val="tx1"/>
                </a:solidFill>
                <a:effectLst/>
                <a:latin typeface="Times New Roman" pitchFamily="-128" charset="0"/>
                <a:ea typeface="ＭＳ Ｐゴシック" charset="0"/>
                <a:cs typeface="Geneva" charset="-128"/>
              </a:rPr>
              <a:t>Yet perhaps a more important question is this…</a:t>
            </a:r>
            <a:r>
              <a:rPr lang="en-SG">
                <a:effectLst/>
              </a:rPr>
              <a:t> </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9C6532-28C5-714F-AEA0-EE0351C012F2}" type="slidenum">
              <a:rPr lang="en-US" sz="1200"/>
              <a:pPr eaLnBrk="1" hangingPunct="1"/>
              <a:t>20</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17E6D-5FB9-4249-BE71-954D23333801}" type="slidenum">
              <a:rPr lang="en-US" sz="1200"/>
              <a:pPr eaLnBrk="1" hangingPunct="1"/>
              <a:t>21</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B5EA8F-5AA2-484E-90CB-C3179AA70453}" type="slidenum">
              <a:rPr lang="en-US" sz="1200"/>
              <a:pPr eaLnBrk="1" hangingPunct="1"/>
              <a:t>22</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4C792-B619-314D-9B68-14ED747481D9}" type="slidenum">
              <a:rPr lang="en-US" sz="1200"/>
              <a:pPr eaLnBrk="1" hangingPunct="1"/>
              <a:t>23</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pPr eaLnBrk="1" hangingPunct="1"/>
              <a:t>24</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BD1CAE-396E-DD44-830A-60C145D0BBC5}" type="slidenum">
              <a:rPr lang="en-US" sz="1200"/>
              <a:pPr eaLnBrk="1" hangingPunct="1"/>
              <a:t>25</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6A25A7-64AD-2643-AF92-97253E5B3998}" type="slidenum">
              <a:rPr lang="en-US" sz="1200"/>
              <a:pPr eaLnBrk="1" hangingPunct="1"/>
              <a:t>26</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2B799A-25FD-0B48-9C6B-3874A45B4DA0}" type="slidenum">
              <a:rPr lang="en-US" sz="1200"/>
              <a:pPr eaLnBrk="1" hangingPunct="1"/>
              <a:t>27</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229A36-E621-5A46-ABB7-D9E8B159950A}" type="slidenum">
              <a:rPr lang="en-US" sz="1200"/>
              <a:pPr eaLnBrk="1" hangingPunct="1"/>
              <a:t>28</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84817B-0B16-9841-BA2E-A5D929DC6BC1}" type="slidenum">
              <a:rPr lang="en-US" sz="1200"/>
              <a:pPr eaLnBrk="1" hangingPunct="1"/>
              <a:t>29</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F46052-D422-8B4C-81EF-27D6AD1D03AF}" type="slidenum">
              <a:rPr lang="en-US" sz="1200"/>
              <a:pPr eaLnBrk="1" hangingPunct="1"/>
              <a:t>30</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89D6CE-B4C7-B045-8334-5BBE5F0C7EEE}" type="slidenum">
              <a:rPr lang="en-US" sz="1200"/>
              <a:pPr eaLnBrk="1" hangingPunct="1"/>
              <a:t>31</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pPr eaLnBrk="1" hangingPunct="1"/>
              <a:t>32</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1753CF-8C06-6548-8888-DCE7A0FDD888}" type="slidenum">
              <a:rPr lang="en-US" sz="1200"/>
              <a:pPr eaLnBrk="1" hangingPunct="1"/>
              <a:t>33</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B71C8B-8FE8-8243-A0D6-9CBB83EEAC60}" type="slidenum">
              <a:rPr lang="en-US" sz="1200"/>
              <a:pPr eaLnBrk="1" hangingPunct="1"/>
              <a:t>34</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5C5903-02E9-3E44-97D0-F4D1DCC67DF7}" type="slidenum">
              <a:rPr lang="en-US" sz="1200"/>
              <a:pPr eaLnBrk="1" hangingPunct="1"/>
              <a:t>35</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8BBCC-62A9-FE44-9ED3-6B353E4495B1}" type="slidenum">
              <a:rPr lang="en-US" sz="1200"/>
              <a:pPr eaLnBrk="1" hangingPunct="1"/>
              <a:t>36</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Does God hate pride too?</a:t>
            </a:r>
            <a:r>
              <a:rPr lang="en-SG">
                <a:effectLst/>
              </a:rPr>
              <a:t> </a:t>
            </a:r>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4504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60648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C81849-8812-F54A-A804-D4905F8CCD42}"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9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99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BE-31-Obadiah-54</a:t>
            </a:r>
          </a:p>
          <a:p>
            <a:pPr eaLnBrk="1" hangingPunct="1">
              <a:spcBef>
                <a:spcPct val="0"/>
              </a:spcBef>
            </a:pPr>
            <a:r>
              <a:rPr lang="en-US" dirty="0">
                <a:latin typeface="Times New Roman" charset="0"/>
              </a:rPr>
              <a:t>OS-04-Numbers-272</a:t>
            </a:r>
          </a:p>
          <a:p>
            <a:pPr eaLnBrk="1" hangingPunct="1">
              <a:spcBef>
                <a:spcPct val="0"/>
              </a:spcBef>
            </a:pPr>
            <a:r>
              <a:rPr lang="en-US" dirty="0">
                <a:latin typeface="Times New Roman" charset="0"/>
              </a:rPr>
              <a:t>OS-31-Obadiah-129</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6C9586-130C-BB40-B009-36287BE66FB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2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20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BE-31-Obadiah-55</a:t>
            </a:r>
          </a:p>
          <a:p>
            <a:pPr eaLnBrk="1" hangingPunct="1">
              <a:spcBef>
                <a:spcPct val="0"/>
              </a:spcBef>
            </a:pPr>
            <a:r>
              <a:rPr lang="en-US" dirty="0">
                <a:latin typeface="Times New Roman" charset="0"/>
              </a:rPr>
              <a:t>OS-04-Numbers-273</a:t>
            </a:r>
          </a:p>
          <a:p>
            <a:pPr eaLnBrk="1" hangingPunct="1">
              <a:spcBef>
                <a:spcPct val="0"/>
              </a:spcBef>
            </a:pPr>
            <a:r>
              <a:rPr lang="en-US" dirty="0">
                <a:latin typeface="Times New Roman" charset="0"/>
              </a:rPr>
              <a:t>OS-31-Obadiah-130</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56</a:t>
            </a:fld>
            <a:endParaRPr lang="en-US"/>
          </a:p>
        </p:txBody>
      </p:sp>
    </p:spTree>
    <p:extLst>
      <p:ext uri="{BB962C8B-B14F-4D97-AF65-F5344CB8AC3E}">
        <p14:creationId xmlns:p14="http://schemas.microsoft.com/office/powerpoint/2010/main" val="749527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A552F-9C9C-D54F-A115-E05924B2E570}" type="slidenum">
              <a:rPr lang="en-US" sz="1200"/>
              <a:pPr eaLnBrk="1" hangingPunct="1"/>
              <a:t>58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63</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a:latin typeface="Times New Roman" charset="0"/>
                <a:cs typeface="Geneva" charset="0"/>
              </a:rPr>
              <a:t>BE-31-Obadiah-64</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These twelve preaches</a:t>
            </a:r>
            <a:r>
              <a:rPr lang="en-US" baseline="0"/>
              <a:t> courageously confronted their culture, each one writing one book. Since they were so small, the Jews bound them together into a single scroll that they simply called </a:t>
            </a:r>
            <a:r>
              <a:rPr lang="mr-IN" baseline="0"/>
              <a:t>"</a:t>
            </a:r>
            <a:r>
              <a:rPr lang="en-US" baseline="0"/>
              <a:t>The Twelve.</a:t>
            </a:r>
            <a:r>
              <a:rPr lang="mr-IN" baseline="0"/>
              <a:t>"</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65</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66</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66</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mr-IN"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today</a:t>
            </a:r>
            <a:r>
              <a:rPr lang="mr-IN" altLang="ja-JP" b="1" dirty="0">
                <a:latin typeface="Times" charset="0"/>
              </a:rPr>
              <a:t>'</a:t>
            </a:r>
            <a:r>
              <a:rPr lang="en-US" b="1" dirty="0">
                <a:latin typeface="Times" charset="0"/>
              </a:rPr>
              <a:t>s news, we see that that age-old turmoil begun in ABRAHAM</a:t>
            </a:r>
            <a:r>
              <a:rPr lang="mr-IN" b="1" dirty="0">
                <a:latin typeface="Times" charset="0"/>
              </a:rPr>
              <a:t>'</a:t>
            </a:r>
            <a:r>
              <a:rPr lang="en-US" b="1" dirty="0">
                <a:latin typeface="Times" charset="0"/>
              </a:rPr>
              <a:t>s tent 4,000 years ago continues today! Both the Jews and the Arabs claim ABRAHAM as the beginning point of their respective peoples!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mr-IN" altLang="ja-JP" b="1" dirty="0">
                <a:latin typeface="Times" charset="0"/>
              </a:rPr>
              <a:t>"</a:t>
            </a:r>
            <a:r>
              <a:rPr lang="en-US" b="1" dirty="0">
                <a:latin typeface="Times" charset="0"/>
              </a:rPr>
              <a:t>The God said, </a:t>
            </a:r>
            <a:r>
              <a:rPr lang="mr-IN"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mr-IN" altLang="ja-JP" b="1" dirty="0">
                <a:latin typeface="Times" charset="0"/>
              </a:rPr>
              <a:t>"</a:t>
            </a:r>
            <a:endParaRPr lang="en-US" b="1" dirty="0">
              <a:latin typeface="Times" charset="0"/>
            </a:endParaRPr>
          </a:p>
          <a:p>
            <a:r>
              <a:rPr lang="en-US" b="1" dirty="0">
                <a:latin typeface="Times" charset="0"/>
              </a:rPr>
              <a:t>////	Look at this study note from the NIV translation:  </a:t>
            </a:r>
            <a:r>
              <a:rPr lang="mr-IN" altLang="ja-JP" b="1" dirty="0">
                <a:latin typeface="Times" charset="0"/>
              </a:rPr>
              <a:t>"</a:t>
            </a:r>
            <a:r>
              <a:rPr lang="en-US" b="1" dirty="0">
                <a:latin typeface="Times" charset="0"/>
              </a:rPr>
              <a:t>In the Hebrew text, </a:t>
            </a:r>
            <a:r>
              <a:rPr lang="mr-IN" altLang="ja-JP" b="1" dirty="0">
                <a:latin typeface="Times" charset="0"/>
              </a:rPr>
              <a:t>"</a:t>
            </a:r>
            <a:r>
              <a:rPr lang="en-US" b="1" dirty="0">
                <a:latin typeface="Times" charset="0"/>
              </a:rPr>
              <a:t>Isaac</a:t>
            </a:r>
            <a:r>
              <a:rPr lang="mr-IN" altLang="ja-JP" b="1" dirty="0">
                <a:latin typeface="Times" charset="0"/>
              </a:rPr>
              <a:t>"</a:t>
            </a:r>
            <a:r>
              <a:rPr lang="en-US" b="1" dirty="0">
                <a:latin typeface="Times" charset="0"/>
              </a:rPr>
              <a:t> follows the clause </a:t>
            </a:r>
            <a:r>
              <a:rPr lang="mr-IN" altLang="ja-JP" b="1" dirty="0">
                <a:latin typeface="Times" charset="0"/>
              </a:rPr>
              <a:t>"</a:t>
            </a:r>
            <a:r>
              <a:rPr lang="en-US" b="1" dirty="0">
                <a:latin typeface="Times" charset="0"/>
              </a:rPr>
              <a:t>whom you love,</a:t>
            </a:r>
            <a:r>
              <a:rPr lang="mr-IN" altLang="ja-JP" b="1" dirty="0">
                <a:latin typeface="Times" charset="0"/>
              </a:rPr>
              <a:t>"</a:t>
            </a:r>
            <a:r>
              <a:rPr lang="en-US" b="1" dirty="0">
                <a:latin typeface="Times" charset="0"/>
              </a:rPr>
              <a:t> in order to heighten the effect: </a:t>
            </a:r>
            <a:r>
              <a:rPr lang="mr-IN" altLang="ja-JP" b="1" dirty="0">
                <a:latin typeface="Times" charset="0"/>
              </a:rPr>
              <a:t>"</a:t>
            </a:r>
            <a:r>
              <a:rPr lang="en-US" b="1" dirty="0">
                <a:latin typeface="Times" charset="0"/>
              </a:rPr>
              <a:t>your son, your only son, whom you love – Isaac.</a:t>
            </a:r>
            <a:r>
              <a:rPr lang="mr-IN" altLang="ja-JP" b="1" dirty="0">
                <a:latin typeface="Times" charset="0"/>
              </a:rPr>
              <a:t>"</a:t>
            </a:r>
            <a:r>
              <a:rPr lang="en-US" b="1" dirty="0">
                <a:latin typeface="Times" charset="0"/>
              </a:rPr>
              <a:t>  Isaac was the only </a:t>
            </a:r>
            <a:r>
              <a:rPr lang="mr-IN" altLang="ja-JP" b="1" dirty="0">
                <a:latin typeface="Times" charset="0"/>
              </a:rPr>
              <a:t>"</a:t>
            </a:r>
            <a:r>
              <a:rPr lang="en-US" b="1" dirty="0">
                <a:latin typeface="Times" charset="0"/>
              </a:rPr>
              <a:t>son of the Promise.</a:t>
            </a:r>
            <a:r>
              <a:rPr lang="mr-IN" altLang="ja-JP" b="1" dirty="0">
                <a:latin typeface="Times" charset="0"/>
              </a:rPr>
              <a:t>"</a:t>
            </a:r>
            <a:endParaRPr lang="en-US" b="1" dirty="0">
              <a:latin typeface="Times" charset="0"/>
            </a:endParaRPr>
          </a:p>
          <a:p>
            <a:r>
              <a:rPr lang="en-US" b="1" dirty="0">
                <a:latin typeface="Times" charset="0"/>
              </a:rPr>
              <a:t>////	Here also, you</a:t>
            </a:r>
            <a:r>
              <a:rPr lang="mr-IN"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mr-IN"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mr-IN"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mr-IN" altLang="ja-JP" b="1" dirty="0">
                <a:latin typeface="Times" charset="0"/>
              </a:rPr>
              <a:t>"</a:t>
            </a:r>
            <a:endParaRPr lang="en-US" b="1"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One preacher called these </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Major Messages from Minor Prophets.</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 Yes, they are small books, but each has a punch you wouldn</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t believe until you go into them.</a:t>
            </a:r>
            <a:endParaRPr lang="en-SG" sz="1200" kern="1200">
              <a:solidFill>
                <a:schemeClr val="tx1"/>
              </a:solidFill>
              <a:effectLst/>
              <a:latin typeface="Times New Roman" pitchFamily="-128" charset="0"/>
              <a:ea typeface="ＭＳ Ｐゴシック" charset="0"/>
              <a:cs typeface="Geneva" charset="-128"/>
            </a:endParaRPr>
          </a:p>
          <a:p>
            <a:r>
              <a:rPr lang="en-US" sz="1200" kern="1200">
                <a:solidFill>
                  <a:schemeClr val="tx1"/>
                </a:solidFill>
                <a:effectLst/>
                <a:latin typeface="Times New Roman" pitchFamily="-128" charset="0"/>
                <a:ea typeface="ＭＳ Ｐゴシック" charset="0"/>
                <a:cs typeface="Geneva" charset="-128"/>
              </a:rPr>
              <a:t>So that</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endParaRPr lang="en-SG" sz="1200" kern="1200">
              <a:solidFill>
                <a:schemeClr val="tx1"/>
              </a:solidFill>
              <a:effectLst/>
              <a:latin typeface="Times New Roman" pitchFamily="-128" charset="0"/>
              <a:ea typeface="ＭＳ Ｐゴシック" charset="0"/>
              <a:cs typeface="Geneva"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mr-IN"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mr-IN"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mr-IN"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mr-IN"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mr-IN"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mr-IN"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mr-IN"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mr-IN"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mr-IN" altLang="ja-JP" b="1" dirty="0">
                <a:latin typeface="Times" charset="0"/>
              </a:rPr>
              <a:t>"</a:t>
            </a:r>
            <a:r>
              <a:rPr lang="en-US" b="1" dirty="0">
                <a:latin typeface="Times" charset="0"/>
              </a:rPr>
              <a:t>But God</a:t>
            </a:r>
            <a:r>
              <a:rPr lang="mr-IN"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mr-IN" altLang="ja-JP" b="1" dirty="0">
                <a:latin typeface="Times" charset="0"/>
              </a:rPr>
              <a:t>'</a:t>
            </a:r>
            <a:r>
              <a:rPr lang="en-US" b="1" dirty="0">
                <a:latin typeface="Times" charset="0"/>
              </a:rPr>
              <a:t>s spiritual call for the nation that would come from him.</a:t>
            </a:r>
            <a:r>
              <a:rPr lang="mr-IN" altLang="ja-JP" b="1" dirty="0">
                <a:latin typeface="Times" charset="0"/>
              </a:rPr>
              <a:t>"</a:t>
            </a:r>
            <a:endParaRPr lang="en-US" b="1" dirty="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mr-IN"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a:t>
            </a:r>
            <a:r>
              <a:rPr lang="mr-IN" altLang="zh-CN">
                <a:latin typeface="Arial"/>
                <a:ea typeface="ＭＳ Ｐゴシック" charset="0"/>
                <a:cs typeface="Arial"/>
              </a:rPr>
              <a:t>'</a:t>
            </a:r>
            <a:r>
              <a:rPr lang="en-US" altLang="zh-CN">
                <a:latin typeface="Arial"/>
                <a:ea typeface="ＭＳ Ｐゴシック" charset="0"/>
                <a:cs typeface="Arial"/>
              </a:rPr>
              <a:t>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a:t>
            </a:r>
            <a:r>
              <a:rPr lang="mr-IN" altLang="zh-CN" baseline="0">
                <a:latin typeface="Arial"/>
                <a:ea typeface="ＭＳ Ｐゴシック" charset="0"/>
                <a:cs typeface="Arial"/>
              </a:rPr>
              <a:t>'</a:t>
            </a:r>
            <a:r>
              <a:rPr lang="en-US" altLang="zh-CN" baseline="0">
                <a:latin typeface="Arial"/>
                <a:ea typeface="ＭＳ Ｐゴシック" charset="0"/>
                <a:cs typeface="Arial"/>
              </a:rPr>
              <a:t>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51C7AD-D219-1F42-8046-DC9412F62EB2}" type="slidenum">
              <a:rPr lang="en-US" sz="1200"/>
              <a:pPr eaLnBrk="1" hangingPunct="1"/>
              <a:t>84</a:t>
            </a:fld>
            <a:endParaRPr lang="en-US"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mr-IN" dirty="0">
                <a:latin typeface="Times New Roman" charset="0"/>
                <a:cs typeface="Geneva" charset="0"/>
              </a:rPr>
              <a:t>"</a:t>
            </a:r>
            <a:r>
              <a:rPr lang="en-US" altLang="ja-JP" dirty="0">
                <a:latin typeface="Times New Roman" charset="0"/>
                <a:cs typeface="Geneva" charset="0"/>
              </a:rPr>
              <a:t>Others exiled </a:t>
            </a:r>
            <a:r>
              <a:rPr lang="en-US" altLang="ja-JP" b="1" dirty="0">
                <a:latin typeface="Times New Roman" charset="0"/>
                <a:cs typeface="Geneva" charset="0"/>
              </a:rPr>
              <a:t>from Jerusalem</a:t>
            </a:r>
            <a:r>
              <a:rPr lang="en-US" altLang="ja-JP" dirty="0">
                <a:latin typeface="Times New Roman" charset="0"/>
                <a:cs typeface="Geneva" charset="0"/>
              </a:rPr>
              <a:t> to </a:t>
            </a:r>
            <a:r>
              <a:rPr lang="en-US" altLang="ja-JP" b="1" dirty="0" err="1">
                <a:latin typeface="Times New Roman" charset="0"/>
                <a:cs typeface="Geneva" charset="0"/>
              </a:rPr>
              <a:t>Sepharad</a:t>
            </a:r>
            <a:r>
              <a:rPr lang="en-US" altLang="ja-JP" b="1" dirty="0">
                <a:latin typeface="Times New Roman" charset="0"/>
                <a:cs typeface="Geneva" charset="0"/>
              </a:rPr>
              <a:t>, will possess ... the Negev.</a:t>
            </a:r>
            <a:r>
              <a:rPr lang="en-US" altLang="ja-JP" dirty="0">
                <a:latin typeface="Times New Roman" charset="0"/>
                <a:cs typeface="Geneva" charset="0"/>
              </a:rPr>
              <a:t> Suggestions on the location of </a:t>
            </a:r>
            <a:r>
              <a:rPr lang="en-US" altLang="ja-JP" dirty="0" err="1">
                <a:latin typeface="Times New Roman" charset="0"/>
                <a:cs typeface="Geneva" charset="0"/>
              </a:rPr>
              <a:t>Sepharad</a:t>
            </a:r>
            <a:r>
              <a:rPr lang="en-US" altLang="ja-JP" dirty="0">
                <a:latin typeface="Times New Roman" charset="0"/>
                <a:cs typeface="Geneva" charset="0"/>
              </a:rPr>
              <a:t> include two countries (Spain, Media) and two cities (</a:t>
            </a:r>
            <a:r>
              <a:rPr lang="en-US" altLang="ja-JP" dirty="0" err="1">
                <a:latin typeface="Times New Roman" charset="0"/>
                <a:cs typeface="Geneva" charset="0"/>
              </a:rPr>
              <a:t>Hesperides</a:t>
            </a:r>
            <a:r>
              <a:rPr lang="en-US" altLang="ja-JP" dirty="0">
                <a:latin typeface="Times New Roman" charset="0"/>
                <a:cs typeface="Geneva" charset="0"/>
              </a:rPr>
              <a:t> in Libya, and Sardis in Asia Minor). Sardis seems preferable. It may be the same as the </a:t>
            </a:r>
            <a:r>
              <a:rPr lang="en-US" altLang="ja-JP" dirty="0" err="1">
                <a:latin typeface="Times New Roman" charset="0"/>
                <a:cs typeface="Geneva" charset="0"/>
              </a:rPr>
              <a:t>Akkadian</a:t>
            </a:r>
            <a:r>
              <a:rPr lang="en-US" altLang="ja-JP" dirty="0">
                <a:latin typeface="Times New Roman" charset="0"/>
                <a:cs typeface="Geneva" charset="0"/>
              </a:rPr>
              <a:t> </a:t>
            </a:r>
            <a:r>
              <a:rPr lang="en-US" altLang="ja-JP" i="1" dirty="0" err="1">
                <a:latin typeface="Times New Roman" charset="0"/>
                <a:cs typeface="Geneva" charset="0"/>
              </a:rPr>
              <a:t>Sapardu</a:t>
            </a:r>
            <a:r>
              <a:rPr lang="en-US" altLang="ja-JP" dirty="0">
                <a:latin typeface="Times New Roman" charset="0"/>
                <a:cs typeface="Geneva" charset="0"/>
              </a:rPr>
              <a:t>. If </a:t>
            </a:r>
            <a:r>
              <a:rPr lang="en-US" altLang="ja-JP" dirty="0" err="1">
                <a:latin typeface="Times New Roman" charset="0"/>
                <a:cs typeface="Geneva" charset="0"/>
              </a:rPr>
              <a:t>Sepharad</a:t>
            </a:r>
            <a:r>
              <a:rPr lang="en-US" altLang="ja-JP" dirty="0">
                <a:latin typeface="Times New Roman" charset="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mr-IN" dirty="0">
                <a:latin typeface="Times New Roman" charset="0"/>
                <a:cs typeface="Geneva" charset="0"/>
              </a:rPr>
              <a:t>"</a:t>
            </a:r>
            <a:r>
              <a:rPr lang="en-US" altLang="ja-JP" dirty="0">
                <a:latin typeface="Times New Roman" charset="0"/>
                <a:cs typeface="Geneva" charset="0"/>
              </a:rPr>
              <a:t> (Walter L. Baker, </a:t>
            </a:r>
            <a:r>
              <a:rPr lang="mr-IN" dirty="0">
                <a:latin typeface="Times New Roman" charset="0"/>
                <a:cs typeface="Geneva" charset="0"/>
              </a:rPr>
              <a:t>"</a:t>
            </a:r>
            <a:r>
              <a:rPr lang="en-US" altLang="ja-JP" dirty="0">
                <a:latin typeface="Times New Roman" charset="0"/>
                <a:cs typeface="Geneva" charset="0"/>
              </a:rPr>
              <a:t>Obadiah,</a:t>
            </a:r>
            <a:r>
              <a:rPr lang="mr-IN" dirty="0">
                <a:latin typeface="Times New Roman" charset="0"/>
                <a:cs typeface="Geneva" charset="0"/>
              </a:rPr>
              <a:t>"</a:t>
            </a:r>
            <a:r>
              <a:rPr lang="en-US" altLang="ja-JP" dirty="0">
                <a:latin typeface="Times New Roman" charset="0"/>
                <a:cs typeface="Geneva" charset="0"/>
              </a:rPr>
              <a:t> in </a:t>
            </a:r>
            <a:r>
              <a:rPr lang="en-US" altLang="ja-JP" i="1" dirty="0">
                <a:latin typeface="Times New Roman" charset="0"/>
                <a:cs typeface="Geneva" charset="0"/>
              </a:rPr>
              <a:t>The Bible Knowledge Commentary</a:t>
            </a:r>
            <a:r>
              <a:rPr lang="en-US" altLang="ja-JP" dirty="0">
                <a:latin typeface="Times New Roman" charset="0"/>
                <a:cs typeface="Geneva" charset="0"/>
              </a:rPr>
              <a:t>, on Obadiah v. 20). </a:t>
            </a:r>
            <a:endParaRPr lang="en-US" dirty="0">
              <a:latin typeface="Times New Roman" charset="0"/>
              <a:cs typeface="Genev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4EE4A9-F473-A845-A4B3-52989D8352C3}" type="slidenum">
              <a:rPr lang="en-US" sz="1200"/>
              <a:pPr eaLnBrk="1" hangingPunct="1"/>
              <a:t>86</a:t>
            </a:fld>
            <a:endParaRPr lang="en-US" sz="1200"/>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34C021-FDB7-7940-8809-E0BD6879055F}" type="slidenum">
              <a:rPr lang="en-US" sz="1200"/>
              <a:pPr eaLnBrk="1" hangingPunct="1"/>
              <a:t>87</a:t>
            </a:fld>
            <a:endParaRPr lang="en-US" sz="1200"/>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5F18C3-E336-7A41-A2A5-626228CC741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BE-31-Obadiah-89</a:t>
            </a:r>
          </a:p>
          <a:p>
            <a:pPr eaLnBrk="1" hangingPunct="1">
              <a:spcBef>
                <a:spcPct val="0"/>
              </a:spcBef>
            </a:pPr>
            <a:r>
              <a:rPr lang="en-US" dirty="0">
                <a:latin typeface="Times New Roman" charset="0"/>
              </a:rPr>
              <a:t>OS-04-Numbers-274</a:t>
            </a:r>
          </a:p>
          <a:p>
            <a:pPr eaLnBrk="1" hangingPunct="1">
              <a:spcBef>
                <a:spcPct val="0"/>
              </a:spcBef>
            </a:pPr>
            <a:r>
              <a:rPr lang="en-US" dirty="0">
                <a:latin typeface="Times New Roman" charset="0"/>
              </a:rPr>
              <a:t>OS-31-Obadiah-176</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18EDA6-048D-0C48-998B-6EE2375FE48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6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61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BE-31-Obadiah-90</a:t>
            </a:r>
          </a:p>
          <a:p>
            <a:pPr eaLnBrk="1" hangingPunct="1">
              <a:spcBef>
                <a:spcPct val="0"/>
              </a:spcBef>
            </a:pPr>
            <a:r>
              <a:rPr lang="en-US" dirty="0">
                <a:latin typeface="Times New Roman" charset="0"/>
              </a:rPr>
              <a:t>OS-04-Numbers-275</a:t>
            </a:r>
          </a:p>
          <a:p>
            <a:pPr eaLnBrk="1" hangingPunct="1">
              <a:spcBef>
                <a:spcPct val="0"/>
              </a:spcBef>
            </a:pPr>
            <a:r>
              <a:rPr lang="en-US" dirty="0">
                <a:latin typeface="Times New Roman" charset="0"/>
              </a:rPr>
              <a:t>OS-31-Obadiah-177</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pPr eaLnBrk="1" hangingPunct="1"/>
              <a:t>93</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17872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2445916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403938319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515302906"/>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8742108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440292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3370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7158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8464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270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88887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52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1393467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038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6708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71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682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8014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856595"/>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28660"/>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45533"/>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34744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8570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307419529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87672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191016"/>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303789"/>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30842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24824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922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87590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58941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3357699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102420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255851327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413728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606529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07556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8856116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395500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1451790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795224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54209"/>
      </p:ext>
    </p:extLst>
  </p:cSld>
  <p:clrMapOvr>
    <a:masterClrMapping/>
  </p:clrMapOvr>
  <p:transitio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347757"/>
      </p:ext>
    </p:extLst>
  </p:cSld>
  <p:clrMapOvr>
    <a:masterClrMapping/>
  </p:clrMapOvr>
  <p:transitio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857956"/>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50606701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955188"/>
      </p:ext>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233309"/>
      </p:ext>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579454"/>
      </p:ext>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581554"/>
      </p:ext>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722893"/>
      </p:ext>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829981"/>
      </p:ext>
    </p:extLst>
  </p:cSld>
  <p:clrMapOvr>
    <a:masterClrMapping/>
  </p:clrMapOvr>
  <p:transition>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940850"/>
      </p:ext>
    </p:extLst>
  </p:cSld>
  <p:clrMapOvr>
    <a:masterClrMapping/>
  </p:clrMapOvr>
  <p:transition>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418834"/>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35147543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02147401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35968580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135029254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989170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6522584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9877358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30209449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402948745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7563312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8408447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7634084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1542152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407694990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11479624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5542419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9640716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42070601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12461324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867669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3617200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1996431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29814473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86628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312354327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5456077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30832697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213659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14132895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7052087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5A1E991-D5B7-CF40-897C-9B77E5718E55}" type="slidenum">
              <a:rPr lang="en-US"/>
              <a:pPr>
                <a:defRPr/>
              </a:pPr>
              <a:t>‹#›</a:t>
            </a:fld>
            <a:endParaRPr lang="en-US"/>
          </a:p>
        </p:txBody>
      </p:sp>
    </p:spTree>
    <p:extLst>
      <p:ext uri="{BB962C8B-B14F-4D97-AF65-F5344CB8AC3E}">
        <p14:creationId xmlns:p14="http://schemas.microsoft.com/office/powerpoint/2010/main" val="71415109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42A41-D7B4-9C4F-AE4E-56A18CC517C6}" type="slidenum">
              <a:rPr lang="en-US"/>
              <a:pPr>
                <a:defRPr/>
              </a:pPr>
              <a:t>‹#›</a:t>
            </a:fld>
            <a:endParaRPr lang="en-US"/>
          </a:p>
        </p:txBody>
      </p:sp>
    </p:spTree>
    <p:extLst>
      <p:ext uri="{BB962C8B-B14F-4D97-AF65-F5344CB8AC3E}">
        <p14:creationId xmlns:p14="http://schemas.microsoft.com/office/powerpoint/2010/main" val="76390688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AF70D27-5240-DC45-967A-821958A3661F}" type="slidenum">
              <a:rPr lang="en-US"/>
              <a:pPr>
                <a:defRPr/>
              </a:pPr>
              <a:t>‹#›</a:t>
            </a:fld>
            <a:endParaRPr lang="en-US"/>
          </a:p>
        </p:txBody>
      </p:sp>
    </p:spTree>
    <p:extLst>
      <p:ext uri="{BB962C8B-B14F-4D97-AF65-F5344CB8AC3E}">
        <p14:creationId xmlns:p14="http://schemas.microsoft.com/office/powerpoint/2010/main" val="562074158"/>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4687AED-D0CA-364C-87B8-B37FB6311745}" type="slidenum">
              <a:rPr lang="en-US"/>
              <a:pPr>
                <a:defRPr/>
              </a:pPr>
              <a:t>‹#›</a:t>
            </a:fld>
            <a:endParaRPr lang="en-US"/>
          </a:p>
        </p:txBody>
      </p:sp>
    </p:spTree>
    <p:extLst>
      <p:ext uri="{BB962C8B-B14F-4D97-AF65-F5344CB8AC3E}">
        <p14:creationId xmlns:p14="http://schemas.microsoft.com/office/powerpoint/2010/main" val="1220837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B74DC35-D2F8-A244-A1B4-BBED7445F379}" type="slidenum">
              <a:rPr lang="en-US"/>
              <a:pPr>
                <a:defRPr/>
              </a:pPr>
              <a:t>‹#›</a:t>
            </a:fld>
            <a:endParaRPr lang="en-US"/>
          </a:p>
        </p:txBody>
      </p:sp>
    </p:spTree>
    <p:extLst>
      <p:ext uri="{BB962C8B-B14F-4D97-AF65-F5344CB8AC3E}">
        <p14:creationId xmlns:p14="http://schemas.microsoft.com/office/powerpoint/2010/main" val="1641097403"/>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14CB112-AF4A-8D44-9971-5B0D19B2D71E}" type="slidenum">
              <a:rPr lang="en-US"/>
              <a:pPr>
                <a:defRPr/>
              </a:pPr>
              <a:t>‹#›</a:t>
            </a:fld>
            <a:endParaRPr lang="en-US"/>
          </a:p>
        </p:txBody>
      </p:sp>
    </p:spTree>
    <p:extLst>
      <p:ext uri="{BB962C8B-B14F-4D97-AF65-F5344CB8AC3E}">
        <p14:creationId xmlns:p14="http://schemas.microsoft.com/office/powerpoint/2010/main" val="205673181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4046F4E5-A259-704D-978D-67EF8767D8B4}" type="slidenum">
              <a:rPr lang="en-US"/>
              <a:pPr>
                <a:defRPr/>
              </a:pPr>
              <a:t>‹#›</a:t>
            </a:fld>
            <a:endParaRPr lang="en-US"/>
          </a:p>
        </p:txBody>
      </p:sp>
    </p:spTree>
    <p:extLst>
      <p:ext uri="{BB962C8B-B14F-4D97-AF65-F5344CB8AC3E}">
        <p14:creationId xmlns:p14="http://schemas.microsoft.com/office/powerpoint/2010/main" val="3026445999"/>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1562844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C03020E-E57C-8643-856F-55DC1E71167C}" type="slidenum">
              <a:rPr lang="en-US"/>
              <a:pPr>
                <a:defRPr/>
              </a:pPr>
              <a:t>‹#›</a:t>
            </a:fld>
            <a:endParaRPr lang="en-US"/>
          </a:p>
        </p:txBody>
      </p:sp>
    </p:spTree>
    <p:extLst>
      <p:ext uri="{BB962C8B-B14F-4D97-AF65-F5344CB8AC3E}">
        <p14:creationId xmlns:p14="http://schemas.microsoft.com/office/powerpoint/2010/main" val="356145458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230B982-BCEB-E141-9AEC-11C9BF624632}" type="slidenum">
              <a:rPr lang="en-US"/>
              <a:pPr>
                <a:defRPr/>
              </a:pPr>
              <a:t>‹#›</a:t>
            </a:fld>
            <a:endParaRPr lang="en-US"/>
          </a:p>
        </p:txBody>
      </p:sp>
    </p:spTree>
    <p:extLst>
      <p:ext uri="{BB962C8B-B14F-4D97-AF65-F5344CB8AC3E}">
        <p14:creationId xmlns:p14="http://schemas.microsoft.com/office/powerpoint/2010/main" val="190613067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9F1341C-91A8-7746-BB1D-3F7D081D94B5}" type="slidenum">
              <a:rPr lang="en-US"/>
              <a:pPr>
                <a:defRPr/>
              </a:pPr>
              <a:t>‹#›</a:t>
            </a:fld>
            <a:endParaRPr lang="en-US"/>
          </a:p>
        </p:txBody>
      </p:sp>
    </p:spTree>
    <p:extLst>
      <p:ext uri="{BB962C8B-B14F-4D97-AF65-F5344CB8AC3E}">
        <p14:creationId xmlns:p14="http://schemas.microsoft.com/office/powerpoint/2010/main" val="6639196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AE1530-C223-AB47-BEA8-7BED259F9897}" type="slidenum">
              <a:rPr lang="en-US"/>
              <a:pPr>
                <a:defRPr/>
              </a:pPr>
              <a:t>‹#›</a:t>
            </a:fld>
            <a:endParaRPr lang="en-US"/>
          </a:p>
        </p:txBody>
      </p:sp>
    </p:spTree>
    <p:extLst>
      <p:ext uri="{BB962C8B-B14F-4D97-AF65-F5344CB8AC3E}">
        <p14:creationId xmlns:p14="http://schemas.microsoft.com/office/powerpoint/2010/main" val="873548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02872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479014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437347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1864399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868282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126440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2298444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1977782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3000608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35895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1214585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2276742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1926162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4155053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332863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49493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3029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285365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15655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05517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888010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0625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5414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881879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23060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130742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037079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6296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3871131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677620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131486"/>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15661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047650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21735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587960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3399357"/>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553018"/>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86107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6070236"/>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246540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479281"/>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6334087"/>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500633"/>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12368"/>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45029330"/>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52166"/>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2371359"/>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9538349"/>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63917"/>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84922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2740877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64697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72353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478667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1679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86163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365021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80650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67038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39793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6694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37069952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548459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13476370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93002511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94353003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042037464"/>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2690927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24496565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12331959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2853380081"/>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36999724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3.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4.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6" Type="http://schemas.openxmlformats.org/officeDocument/2006/relationships/image" Target="../media/image7.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6.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8.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2342052759"/>
      </p:ext>
    </p:extLst>
  </p:cSld>
  <p:clrMap bg1="lt1" tx1="dk1" bg2="lt2" tx2="dk2" accent1="accent1" accent2="accent2" accent3="accent3" accent4="accent4" accent5="accent5" accent6="accent6" hlink="hlink" folHlink="folHlink"/>
  <p:sldLayoutIdLst>
    <p:sldLayoutId id="214748516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9176629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339239"/>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062230978"/>
      </p:ext>
    </p:extLst>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7894144"/>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625703598"/>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85069673"/>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92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D217E86E-71DA-A242-A3A1-81D0483E4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25880639"/>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3745630460"/>
      </p:ext>
    </p:extLst>
  </p:cSld>
  <p:clrMap bg1="dk2" tx1="lt1" bg2="dk1" tx2="lt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en-US" sz="1400" b="1">
              <a:solidFill>
                <a:srgbClr val="FFFFFF"/>
              </a:solidFill>
              <a:latin typeface="Arial"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sz="900" b="1">
                <a:solidFill>
                  <a:srgbClr val="FFFFFF"/>
                </a:solidFill>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1445041809"/>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44939819"/>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902291066"/>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slide" Target="slide3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81.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81.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43.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48.xml"/><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64.xml"/><Relationship Id="rId4" Type="http://schemas.openxmlformats.org/officeDocument/2006/relationships/image" Target="../media/image68.wmf"/></Relationships>
</file>

<file path=ppt/slides/_rels/slide7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66.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67.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64.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slide" Target="slide32.xml"/><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32.xml"/><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slide" Target="slide3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988840"/>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620688"/>
            <a:ext cx="6660232" cy="1200329"/>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rPr>
              <a:t>BE HUMBLE</a:t>
            </a:r>
          </a:p>
        </p:txBody>
      </p:sp>
      <p:sp>
        <p:nvSpPr>
          <p:cNvPr id="104452" name="Rectangle 9"/>
          <p:cNvSpPr>
            <a:spLocks noGrp="1" noChangeArrowheads="1"/>
          </p:cNvSpPr>
          <p:nvPr>
            <p:ph type="ctrTitle"/>
          </p:nvPr>
        </p:nvSpPr>
        <p:spPr>
          <a:xfrm>
            <a:off x="500114" y="2488250"/>
            <a:ext cx="4543371" cy="940750"/>
          </a:xfrm>
          <a:noFill/>
          <a:ln cap="flat">
            <a:noFill/>
            <a:miter lim="800000"/>
            <a:headEnd/>
            <a:tailEnd/>
          </a:ln>
        </p:spPr>
        <p:txBody>
          <a:bodyPr wrap="none"/>
          <a:lstStyle/>
          <a:p>
            <a:pPr eaLnBrk="1" hangingPunct="1"/>
            <a:r>
              <a:rPr lang="en-US" sz="6000" b="1" i="0" dirty="0">
                <a:solidFill>
                  <a:schemeClr val="accent2">
                    <a:lumMod val="20000"/>
                    <a:lumOff val="80000"/>
                  </a:schemeClr>
                </a:solidFill>
                <a:latin typeface="Arial" charset="0"/>
                <a:ea typeface="Geneva" charset="0"/>
                <a:cs typeface="Geneva" charset="0"/>
              </a:rPr>
              <a:t>OBADIAH</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833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en-US" sz="4800" b="1">
                <a:solidFill>
                  <a:srgbClr val="996633"/>
                </a:solidFill>
                <a:latin typeface="Arial" charset="0"/>
                <a:ea typeface="Geneva" charset="0"/>
              </a:rPr>
              <a:t>Different Dates Proposed</a:t>
            </a:r>
          </a:p>
        </p:txBody>
      </p:sp>
      <p:sp>
        <p:nvSpPr>
          <p:cNvPr id="5139" name="Rectangle 19"/>
          <p:cNvSpPr>
            <a:spLocks noGrp="1" noChangeArrowheads="1"/>
          </p:cNvSpPr>
          <p:nvPr>
            <p:ph type="body" idx="1"/>
          </p:nvPr>
        </p:nvSpPr>
        <p:spPr>
          <a:xfrm>
            <a:off x="685800" y="3352800"/>
            <a:ext cx="6981825" cy="2590800"/>
          </a:xfrm>
          <a:noFill/>
        </p:spPr>
        <p:txBody>
          <a:bodyPr/>
          <a:lstStyle/>
          <a:p>
            <a:pPr eaLnBrk="1" hangingPunct="1">
              <a:lnSpc>
                <a:spcPct val="90000"/>
              </a:lnSpc>
            </a:pPr>
            <a:r>
              <a:rPr lang="en-US" b="1">
                <a:latin typeface="Arial" charset="0"/>
                <a:ea typeface="Geneva" charset="0"/>
              </a:rPr>
              <a:t>Only indication of date (vv. 10-14)</a:t>
            </a:r>
          </a:p>
          <a:p>
            <a:pPr eaLnBrk="1" hangingPunct="1">
              <a:lnSpc>
                <a:spcPct val="90000"/>
              </a:lnSpc>
            </a:pPr>
            <a:r>
              <a:rPr lang="en-US" b="1">
                <a:solidFill>
                  <a:srgbClr val="FF3300"/>
                </a:solidFill>
                <a:latin typeface="Arial" charset="0"/>
                <a:ea typeface="Geneva" charset="0"/>
              </a:rPr>
              <a:t>The best date seems to be ca. 845 </a:t>
            </a:r>
            <a:r>
              <a:rPr lang="en-US" sz="2400" b="1">
                <a:solidFill>
                  <a:srgbClr val="FF3300"/>
                </a:solidFill>
                <a:latin typeface="Arial" charset="0"/>
                <a:ea typeface="Geneva" charset="0"/>
              </a:rPr>
              <a:t>BC</a:t>
            </a: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3800" b="1" i="1">
                <a:solidFill>
                  <a:srgbClr val="FF3300"/>
                </a:solidFill>
                <a:effectLst>
                  <a:outerShdw blurRad="38100" dist="38100" dir="2700000" algn="tl">
                    <a:srgbClr val="000000"/>
                  </a:outerShdw>
                </a:effectLst>
                <a:latin typeface="Arial" charset="0"/>
                <a:cs typeface="Arial" charset="0"/>
              </a:rPr>
              <a:t>?</a:t>
            </a: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43" name="Text Box 23"/>
          <p:cNvSpPr txBox="1">
            <a:spLocks noChangeArrowheads="1"/>
          </p:cNvSpPr>
          <p:nvPr/>
        </p:nvSpPr>
        <p:spPr bwMode="auto">
          <a:xfrm>
            <a:off x="1066800" y="2133600"/>
            <a:ext cx="5029200" cy="5191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845  735  586  450  </a:t>
            </a:r>
            <a:r>
              <a:rPr lang="en-US" sz="2000" b="1">
                <a:solidFill>
                  <a:srgbClr val="FFFFFF"/>
                </a:solidFill>
                <a:effectLst>
                  <a:outerShdw blurRad="38100" dist="38100" dir="2700000" algn="tl">
                    <a:srgbClr val="000000"/>
                  </a:outerShdw>
                </a:effectLst>
                <a:latin typeface="Arial" charset="0"/>
                <a:cs typeface="Arial" charset="0"/>
              </a:rPr>
              <a:t>BC</a:t>
            </a:r>
          </a:p>
        </p:txBody>
      </p:sp>
      <p:sp>
        <p:nvSpPr>
          <p:cNvPr id="136200" name="Text Box 25"/>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PR</a:t>
            </a:r>
            <a:r>
              <a:rPr lang="en-US" sz="16600" b="1" dirty="0">
                <a:solidFill>
                  <a:srgbClr val="FFFF00"/>
                </a:solidFill>
                <a:effectLst>
                  <a:glow rad="127000">
                    <a:schemeClr val="tx1"/>
                  </a:glow>
                </a:effectLst>
                <a:latin typeface="Arial" charset="0"/>
                <a:ea typeface="ＭＳ Ｐゴシック" charset="0"/>
                <a:cs typeface="ＭＳ Ｐゴシック" charset="0"/>
              </a:rPr>
              <a:t>I</a:t>
            </a:r>
            <a:r>
              <a:rPr lang="en-US" sz="8000" b="1" dirty="0">
                <a:effectLst>
                  <a:glow rad="127000">
                    <a:schemeClr val="tx1"/>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2823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en-US" b="1">
                <a:solidFill>
                  <a:srgbClr val="996633"/>
                </a:solidFill>
                <a:latin typeface="Arial" charset="0"/>
                <a:ea typeface="Geneva" charset="0"/>
              </a:rPr>
              <a:t>Obadiah Summary Chart</a:t>
            </a:r>
          </a:p>
        </p:txBody>
      </p:sp>
      <p:graphicFrame>
        <p:nvGraphicFramePr>
          <p:cNvPr id="17524" name="Group 116"/>
          <p:cNvGraphicFramePr>
            <a:graphicFrameLocks noGrp="1"/>
          </p:cNvGraphicFramePr>
          <p:nvPr>
            <p:extLst>
              <p:ext uri="{D42A27DB-BD31-4B8C-83A1-F6EECF244321}">
                <p14:modId xmlns:p14="http://schemas.microsoft.com/office/powerpoint/2010/main" val="1997280401"/>
              </p:ext>
            </p:extLst>
          </p:nvPr>
        </p:nvGraphicFramePr>
        <p:xfrm>
          <a:off x="304800" y="661988"/>
          <a:ext cx="8534400" cy="5791203"/>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Edom</a:t>
                      </a:r>
                      <a:r>
                        <a:rPr kumimoji="0" lang="mr-IN" altLang="ja-JP" sz="2800" b="1" i="0" u="none" strike="noStrike" cap="none" normalizeH="0" baseline="0" dirty="0">
                          <a:ln>
                            <a:noFill/>
                          </a:ln>
                          <a:solidFill>
                            <a:srgbClr val="FFFFFF"/>
                          </a:solidFill>
                          <a:effectLst/>
                          <a:latin typeface="Arial" charset="0"/>
                          <a:ea typeface="ＭＳ Ｐゴシック" charset="0"/>
                          <a:cs typeface="Arial" charset="0"/>
                        </a:rPr>
                        <a:t>'</a:t>
                      </a:r>
                      <a:r>
                        <a:rPr kumimoji="0" lang="en-US" sz="2800" b="1" i="0" u="none" strike="noStrike" cap="none" normalizeH="0" baseline="0" dirty="0">
                          <a:ln>
                            <a:noFill/>
                          </a:ln>
                          <a:solidFill>
                            <a:srgbClr val="FFFFFF"/>
                          </a:solidFill>
                          <a:effectLst/>
                          <a:latin typeface="Arial" charset="0"/>
                          <a:ea typeface="ＭＳ Ｐゴシック" charset="0"/>
                          <a:cs typeface="Arial" charset="0"/>
                        </a:rPr>
                        <a:t>s Destruction for Opposing Judah</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Destruction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Day of the L</a:t>
                      </a:r>
                      <a:r>
                        <a:rPr kumimoji="0" lang="en-US" sz="2000" b="1" i="0" u="none" strike="noStrike" cap="none" normalizeH="0" baseline="0">
                          <a:ln>
                            <a:noFill/>
                          </a:ln>
                          <a:solidFill>
                            <a:schemeClr val="tx1"/>
                          </a:solidFill>
                          <a:effectLst/>
                          <a:latin typeface="Arial" charset="0"/>
                          <a:ea typeface="ＭＳ Ｐゴシック" charset="0"/>
                          <a:cs typeface="Arial" charset="0"/>
                        </a:rPr>
                        <a:t>ORD</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1-14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15-21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Judgment on Edom</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Blessing on Judah</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Proud Esau Defeats </a:t>
                      </a:r>
                      <a:br>
                        <a:rPr kumimoji="0" lang="en-US" sz="1800" b="1" i="0" u="none" strike="noStrike" cap="none" normalizeH="0" baseline="0">
                          <a:ln>
                            <a:noFill/>
                          </a:ln>
                          <a:solidFill>
                            <a:srgbClr val="660066"/>
                          </a:solidFill>
                          <a:effectLst/>
                          <a:latin typeface="Arial" charset="0"/>
                          <a:ea typeface="ＭＳ Ｐゴシック" charset="0"/>
                          <a:cs typeface="Arial" charset="0"/>
                        </a:rPr>
                      </a:br>
                      <a:r>
                        <a:rPr kumimoji="0" lang="en-US" sz="1800" b="1" i="0" u="none" strike="noStrike" cap="none" normalizeH="0" baseline="0">
                          <a:ln>
                            <a:noFill/>
                          </a:ln>
                          <a:solidFill>
                            <a:srgbClr val="660066"/>
                          </a:solidFill>
                          <a:effectLst/>
                          <a:latin typeface="Arial" charset="0"/>
                          <a:ea typeface="ＭＳ Ｐゴシック" charset="0"/>
                          <a:cs typeface="Arial" charset="0"/>
                        </a:rPr>
                        <a:t>Defenseless Jacob</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Powerful Jacob Defeats </a:t>
                      </a:r>
                      <a:br>
                        <a:rPr kumimoji="0" lang="en-US" sz="1800" b="1" i="0" u="none" strike="noStrike" cap="none" normalizeH="0" baseline="0">
                          <a:ln>
                            <a:noFill/>
                          </a:ln>
                          <a:solidFill>
                            <a:srgbClr val="660066"/>
                          </a:solidFill>
                          <a:effectLst/>
                          <a:latin typeface="Arial" charset="0"/>
                          <a:ea typeface="ＭＳ Ｐゴシック" charset="0"/>
                          <a:cs typeface="Arial" charset="0"/>
                        </a:rPr>
                      </a:br>
                      <a:r>
                        <a:rPr kumimoji="0" lang="en-US" sz="1800" b="1" i="0" u="none" strike="noStrike" cap="none" normalizeH="0" baseline="0">
                          <a:ln>
                            <a:noFill/>
                          </a:ln>
                          <a:solidFill>
                            <a:srgbClr val="660066"/>
                          </a:solidFill>
                          <a:effectLst/>
                          <a:latin typeface="Arial" charset="0"/>
                          <a:ea typeface="ＭＳ Ｐゴシック" charset="0"/>
                          <a:cs typeface="Arial" charset="0"/>
                        </a:rPr>
                        <a:t>Humbled Esau</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Contempt &amp; Crimes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Condemnation &amp; Calamities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Past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Future</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Author</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Judgment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Reasons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Destruction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Possession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Inspired Title</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1a</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Humbling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Prophesied</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for Injustices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on Modern Enemies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Blessing on</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Modern Israel</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594</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4800" dirty="0">
                <a:solidFill>
                  <a:srgbClr val="FFFFFF"/>
                </a:solidFill>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427245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Obadiah</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(Obadiah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cs typeface="Arial" charset="0"/>
            </a:endParaRPr>
          </a:p>
        </p:txBody>
      </p:sp>
    </p:spTree>
    <p:extLst>
      <p:ext uri="{BB962C8B-B14F-4D97-AF65-F5344CB8AC3E}">
        <p14:creationId xmlns:p14="http://schemas.microsoft.com/office/powerpoint/2010/main" val="351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what the Sovereign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says about Edom—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have heard a message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envoy was sent to the nations to say,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Rise, and let us go against her for battle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1b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43439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See, I will make you small among the nations; you will be utterly despised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414488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76797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en-US" b="1">
                <a:solidFill>
                  <a:srgbClr val="996633"/>
                </a:solidFill>
                <a:latin typeface="Arial" charset="0"/>
                <a:ea typeface="Geneva" charset="0"/>
              </a:rPr>
              <a:t>Geographical Setting</a:t>
            </a: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Edom</a:t>
            </a:r>
          </a:p>
        </p:txBody>
      </p:sp>
      <p:sp>
        <p:nvSpPr>
          <p:cNvPr id="168965"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444</a:t>
            </a:r>
          </a:p>
          <a:p>
            <a:pPr eaLnBrk="1" hangingPunct="1"/>
            <a:r>
              <a:rPr lang="en-US" b="1">
                <a:latin typeface="Arial"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en-US" b="1">
                <a:solidFill>
                  <a:srgbClr val="996633"/>
                </a:solidFill>
                <a:latin typeface="Arial" charset="0"/>
                <a:ea typeface="Geneva" charset="0"/>
                <a:cs typeface="Geneva" charset="0"/>
              </a:rPr>
              <a:t>Purpose</a:t>
            </a:r>
          </a:p>
        </p:txBody>
      </p:sp>
      <p:sp>
        <p:nvSpPr>
          <p:cNvPr id="6152" name="Text Box 8"/>
          <p:cNvSpPr txBox="1">
            <a:spLocks noChangeArrowheads="1"/>
          </p:cNvSpPr>
          <p:nvPr/>
        </p:nvSpPr>
        <p:spPr bwMode="auto">
          <a:xfrm>
            <a:off x="762000" y="3733800"/>
            <a:ext cx="7391400" cy="457200"/>
          </a:xfrm>
          <a:prstGeom prst="rect">
            <a:avLst/>
          </a:prstGeom>
          <a:noFill/>
          <a:ln w="9525">
            <a:noFill/>
            <a:miter lim="800000"/>
            <a:headEnd/>
            <a:tailEnd/>
          </a:ln>
          <a:effectLst/>
        </p:spPr>
        <p:txBody>
          <a:bodyPr>
            <a:spAutoFit/>
          </a:bodyPr>
          <a:lstStyle/>
          <a:p>
            <a:pPr algn="ctr">
              <a:spcBef>
                <a:spcPct val="50000"/>
              </a:spcBef>
              <a:defRPr/>
            </a:pP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latin typeface="Times New Roman" pitchFamily="-128" charset="0"/>
              <a:ea typeface="+mn-ea"/>
              <a:cs typeface="+mn-cs"/>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0292" name="Text Box 14"/>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597</a:t>
            </a:r>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65000"/>
              <a:buFontTx/>
              <a:buAutoNum type="arabicPeriod"/>
            </a:pPr>
            <a:r>
              <a:rPr lang="en-US" sz="2800" b="1" dirty="0">
                <a:latin typeface="Arial" charset="0"/>
                <a:cs typeface="Times New Roman" charset="0"/>
              </a:rPr>
              <a:t>to delineate God</a:t>
            </a:r>
            <a:r>
              <a:rPr lang="mr-IN" altLang="ja-JP" sz="2800" b="1" dirty="0">
                <a:latin typeface="Arial" charset="0"/>
                <a:cs typeface="Times New Roman" charset="0"/>
              </a:rPr>
              <a:t>'</a:t>
            </a:r>
            <a:r>
              <a:rPr lang="en-US" sz="2800" b="1" dirty="0">
                <a:latin typeface="Arial" charset="0"/>
                <a:cs typeface="Times New Roman" charset="0"/>
              </a:rPr>
              <a:t>s </a:t>
            </a:r>
            <a:r>
              <a:rPr lang="en-US" sz="2800" b="1" u="sng" dirty="0">
                <a:latin typeface="Arial" charset="0"/>
                <a:cs typeface="Times New Roman" charset="0"/>
              </a:rPr>
              <a:t>judgment on Edom </a:t>
            </a:r>
            <a:r>
              <a:rPr lang="en-US" sz="2800" b="1" dirty="0">
                <a:latin typeface="Arial" charset="0"/>
                <a:cs typeface="Times New Roman" charset="0"/>
              </a:rPr>
              <a:t>for its lack of brotherly concern for Judah</a:t>
            </a:r>
          </a:p>
          <a:p>
            <a:pPr eaLnBrk="1" hangingPunct="1">
              <a:spcBef>
                <a:spcPct val="20000"/>
              </a:spcBef>
              <a:buClr>
                <a:schemeClr val="tx2"/>
              </a:buClr>
              <a:buSzPct val="65000"/>
              <a:buFontTx/>
              <a:buAutoNum type="arabicPeriod"/>
            </a:pPr>
            <a:r>
              <a:rPr lang="en-US" sz="2800" b="1" dirty="0">
                <a:latin typeface="Arial" charset="0"/>
                <a:cs typeface="Times New Roman" charset="0"/>
              </a:rPr>
              <a:t>to set forth the </a:t>
            </a:r>
            <a:r>
              <a:rPr lang="en-US" sz="2800" b="1" u="sng" dirty="0">
                <a:latin typeface="Arial" charset="0"/>
                <a:cs typeface="Times New Roman" charset="0"/>
              </a:rPr>
              <a:t>final triumph </a:t>
            </a:r>
            <a:r>
              <a:rPr lang="en-US" sz="2800" b="1" dirty="0">
                <a:latin typeface="Arial" charset="0"/>
                <a:cs typeface="Times New Roman" charset="0"/>
              </a:rPr>
              <a:t>of right in the Day of the L</a:t>
            </a:r>
            <a:r>
              <a:rPr lang="en-US" b="1" dirty="0">
                <a:latin typeface="Arial" charset="0"/>
                <a:cs typeface="Times New Roman" charset="0"/>
              </a:rPr>
              <a:t>ORD</a:t>
            </a:r>
            <a:endParaRPr lang="en-US" sz="2800" b="1" dirty="0">
              <a:latin typeface="Arial" charset="0"/>
              <a:cs typeface="Times New Roman" charset="0"/>
            </a:endParaRPr>
          </a:p>
        </p:txBody>
      </p:sp>
      <p:sp>
        <p:nvSpPr>
          <p:cNvPr id="140294" name="Rectangle 12"/>
          <p:cNvSpPr txBox="1">
            <a:spLocks noChangeArrowheads="1"/>
          </p:cNvSpPr>
          <p:nvPr/>
        </p:nvSpPr>
        <p:spPr bwMode="auto">
          <a:xfrm>
            <a:off x="457200" y="1828800"/>
            <a:ext cx="7467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65000"/>
            </a:pPr>
            <a:r>
              <a:rPr lang="en-US" sz="3200" b="1">
                <a:solidFill>
                  <a:srgbClr val="FF3300"/>
                </a:solidFill>
                <a:latin typeface="Arial" charset="0"/>
                <a:cs typeface="Times New Roman" charset="0"/>
              </a:rPr>
              <a:t>The book of Obadiah has a twofold purpose:</a:t>
            </a:r>
            <a:endParaRPr lang="en-US" sz="2800" b="1">
              <a:latin typeface="Arial" charset="0"/>
              <a:cs typeface="Geneva"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all hate pride.</a:t>
            </a: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Yet we all struggle with it.</a:t>
            </a:r>
          </a:p>
        </p:txBody>
      </p:sp>
    </p:spTree>
    <p:extLst>
      <p:ext uri="{BB962C8B-B14F-4D97-AF65-F5344CB8AC3E}">
        <p14:creationId xmlns:p14="http://schemas.microsoft.com/office/powerpoint/2010/main" val="36042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124200" cy="4572000"/>
          </a:xfrm>
        </p:spPr>
        <p:txBody>
          <a:bodyPr/>
          <a:lstStyle/>
          <a:p>
            <a:pPr eaLnBrk="1" hangingPunct="1"/>
            <a:r>
              <a:rPr lang="en-US" b="1">
                <a:latin typeface="Arial" charset="0"/>
                <a:ea typeface="Geneva" charset="0"/>
                <a:cs typeface="Geneva" charset="0"/>
              </a:rPr>
              <a:t>National Geographic has several articles on Petra back to 1907</a:t>
            </a:r>
            <a:endParaRPr lang="en-US" sz="3200">
              <a:latin typeface="Arial" charset="0"/>
              <a:ea typeface="Geneva" charset="0"/>
              <a:cs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dirty="0">
                <a:latin typeface="Arial" charset="0"/>
                <a:ea typeface="Geneva" charset="0"/>
                <a:cs typeface="Geneva" charset="0"/>
              </a:rPr>
              <a:t>Here</a:t>
            </a:r>
            <a:r>
              <a:rPr lang="mr-IN" altLang="ja-JP" dirty="0">
                <a:latin typeface="Arial" charset="0"/>
                <a:ea typeface="Geneva" charset="0"/>
                <a:cs typeface="Geneva" charset="0"/>
              </a:rPr>
              <a:t>'</a:t>
            </a:r>
            <a:r>
              <a:rPr lang="en-US" dirty="0">
                <a:latin typeface="Arial" charset="0"/>
                <a:ea typeface="Geneva" charset="0"/>
                <a:cs typeface="Geneva" charset="0"/>
              </a:rPr>
              <a:t>s Dec. 1998</a:t>
            </a: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64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73058"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73059"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8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Arial" charset="0"/>
                <a:ea typeface="Geneva" charset="0"/>
                <a:cs typeface="Geneva" charset="0"/>
              </a:rPr>
              <a:t>Imagine living in this terrain!</a:t>
            </a:r>
            <a:endParaRPr lang="en-US">
              <a:latin typeface="Arial" charset="0"/>
              <a:ea typeface="Geneva" charset="0"/>
              <a:cs typeface="Geneva" charset="0"/>
            </a:endParaRPr>
          </a:p>
        </p:txBody>
      </p:sp>
    </p:spTree>
    <p:extLst>
      <p:ext uri="{BB962C8B-B14F-4D97-AF65-F5344CB8AC3E}">
        <p14:creationId xmlns:p14="http://schemas.microsoft.com/office/powerpoint/2010/main" val="3031880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(pronounced </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seek</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a:solidFill>
                  <a:srgbClr val="FFFFFF"/>
                </a:solidFill>
                <a:latin typeface="Arial" charset="0"/>
                <a:cs typeface="Arial" charset="0"/>
              </a:rPr>
              <a:t>The only entrance to Petra</a:t>
            </a:r>
            <a:endParaRPr lang="en-US" sz="2800" b="1">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en-US" sz="3600" b="1">
                <a:solidFill>
                  <a:srgbClr val="FFFFFF"/>
                </a:solidFill>
                <a:latin typeface="Arial" charset="0"/>
                <a:cs typeface="Arial" charset="0"/>
              </a:rPr>
              <a:t>Water Course</a:t>
            </a:r>
          </a:p>
        </p:txBody>
      </p:sp>
      <p:sp>
        <p:nvSpPr>
          <p:cNvPr id="177157" name="Text Box 9"/>
          <p:cNvSpPr txBox="1">
            <a:spLocks noChangeArrowheads="1"/>
          </p:cNvSpPr>
          <p:nvPr/>
        </p:nvSpPr>
        <p:spPr bwMode="auto">
          <a:xfrm>
            <a:off x="83058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b="1">
                <a:solidFill>
                  <a:schemeClr val="tx1">
                    <a:lumMod val="95000"/>
                    <a:lumOff val="5000"/>
                  </a:schemeClr>
                </a:solidFill>
                <a:latin typeface="Arial" charset="0"/>
                <a:ea typeface="Geneva" charset="0"/>
                <a:cs typeface="Geneva" charset="0"/>
              </a:rPr>
              <a:t>Water channels were buried for centuries</a:t>
            </a:r>
            <a:endParaRPr lang="en-US" sz="320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Arial" charset="0"/>
                <a:ea typeface="Geneva" charset="0"/>
                <a:cs typeface="Geneva" charset="0"/>
              </a:rPr>
              <a:t>Exit of the Siq</a:t>
            </a: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tx2"/>
                </a:solidFill>
              </a:rPr>
              <a:t>598b</a:t>
            </a:r>
          </a:p>
        </p:txBody>
      </p:sp>
    </p:spTree>
    <p:extLst>
      <p:ext uri="{BB962C8B-B14F-4D97-AF65-F5344CB8AC3E}">
        <p14:creationId xmlns:p14="http://schemas.microsoft.com/office/powerpoint/2010/main" val="51076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83298"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6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Arial" charset="0"/>
                <a:ea typeface="Geneva" charset="0"/>
                <a:cs typeface="Geneva" charset="0"/>
              </a:rPr>
              <a:t>The Treasury</a:t>
            </a:r>
          </a:p>
        </p:txBody>
      </p:sp>
      <p:sp>
        <p:nvSpPr>
          <p:cNvPr id="185347" name="Text Box 7"/>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598b</a:t>
            </a:r>
          </a:p>
        </p:txBody>
      </p:sp>
    </p:spTree>
    <p:extLst>
      <p:ext uri="{BB962C8B-B14F-4D97-AF65-F5344CB8AC3E}">
        <p14:creationId xmlns:p14="http://schemas.microsoft.com/office/powerpoint/2010/main" val="625777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b="1">
                <a:latin typeface="Arial" charset="0"/>
                <a:ea typeface="Geneva" charset="0"/>
                <a:cs typeface="Geneva" charset="0"/>
              </a:rPr>
              <a:t>From atop the Treasury</a:t>
            </a:r>
            <a:endParaRPr lang="en-US">
              <a:latin typeface="Arial" charset="0"/>
              <a:ea typeface="Geneva" charset="0"/>
              <a:cs typeface="Geneva" charset="0"/>
            </a:endParaRPr>
          </a:p>
        </p:txBody>
      </p:sp>
    </p:spTree>
    <p:extLst>
      <p:ext uri="{BB962C8B-B14F-4D97-AF65-F5344CB8AC3E}">
        <p14:creationId xmlns:p14="http://schemas.microsoft.com/office/powerpoint/2010/main" val="8586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en-US" b="1">
                <a:latin typeface="Arial" charset="0"/>
                <a:ea typeface="Geneva" charset="0"/>
                <a:cs typeface="Geneva" charset="0"/>
              </a:rPr>
              <a:t>Nabataean engineers ingeniously collected the mere 6 inches of annual rainfall.</a:t>
            </a: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 you think we all struggle with</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PR</a:t>
            </a:r>
            <a:r>
              <a:rPr lang="en-US" sz="16600" b="1" dirty="0">
                <a:solidFill>
                  <a:srgbClr val="FFFF00"/>
                </a:solidFill>
                <a:effectLst>
                  <a:glow rad="127000">
                    <a:schemeClr val="tx1"/>
                  </a:glow>
                </a:effectLst>
                <a:latin typeface="Arial" charset="0"/>
                <a:ea typeface="ＭＳ Ｐゴシック" charset="0"/>
                <a:cs typeface="ＭＳ Ｐゴシック" charset="0"/>
              </a:rPr>
              <a:t>I</a:t>
            </a:r>
            <a:r>
              <a:rPr lang="en-US" sz="8000" b="1" dirty="0">
                <a:effectLst>
                  <a:glow rad="127000">
                    <a:schemeClr val="tx1"/>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055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3600" b="1">
                <a:latin typeface="Arial" charset="0"/>
                <a:ea typeface="Geneva" charset="0"/>
                <a:cs typeface="Geneva" charset="0"/>
              </a:rPr>
              <a:t>Nabatean tombs east of the city center</a:t>
            </a:r>
          </a:p>
        </p:txBody>
      </p:sp>
    </p:spTree>
    <p:extLst>
      <p:ext uri="{BB962C8B-B14F-4D97-AF65-F5344CB8AC3E}">
        <p14:creationId xmlns:p14="http://schemas.microsoft.com/office/powerpoint/2010/main" val="2084523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en-US">
                <a:latin typeface="Arial" charset="0"/>
                <a:ea typeface="Geneva" charset="0"/>
                <a:cs typeface="Geneva" charset="0"/>
              </a:rPr>
              <a:t>Byzantine Church Mosaic (5th century)</a:t>
            </a:r>
          </a:p>
        </p:txBody>
      </p:sp>
    </p:spTree>
    <p:extLst>
      <p:ext uri="{BB962C8B-B14F-4D97-AF65-F5344CB8AC3E}">
        <p14:creationId xmlns:p14="http://schemas.microsoft.com/office/powerpoint/2010/main" val="3282727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en-US">
                <a:latin typeface="Arial" charset="0"/>
                <a:ea typeface="Geneva" charset="0"/>
              </a:rPr>
              <a:t>Colonnade Envisioned</a:t>
            </a:r>
          </a:p>
        </p:txBody>
      </p:sp>
      <p:sp>
        <p:nvSpPr>
          <p:cNvPr id="201731"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977197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en-US">
                <a:latin typeface="Arial" charset="0"/>
                <a:ea typeface="Geneva" charset="0"/>
              </a:rPr>
              <a:t>Colonnade Realized</a:t>
            </a:r>
          </a:p>
        </p:txBody>
      </p:sp>
      <p:sp>
        <p:nvSpPr>
          <p:cNvPr id="203779"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138335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272425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1489798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down,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declares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Obadiah 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128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down,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declares the L</a:t>
            </a:r>
            <a:r>
              <a:rPr lang="en-US" sz="3200" b="1" dirty="0">
                <a:effectLst>
                  <a:glow rad="127000">
                    <a:schemeClr val="tx1"/>
                  </a:glow>
                </a:effectLst>
                <a:latin typeface="Arial" charset="0"/>
                <a:ea typeface="ＭＳ Ｐゴシック" charset="0"/>
                <a:cs typeface="ＭＳ Ｐゴシック" charset="0"/>
              </a:rPr>
              <a:t>ORD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7698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thieves came at night and robbed you (what a disaster awaits you!), they would not take everything. Those who harvest grapes always leave a few for the poor. But your enemies will wipe you out completely!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60277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PR</a:t>
            </a:r>
            <a:r>
              <a:rPr lang="en-US" sz="16600" b="1" dirty="0">
                <a:solidFill>
                  <a:srgbClr val="FFFF00"/>
                </a:solidFill>
                <a:effectLst>
                  <a:glow rad="127000">
                    <a:schemeClr val="tx1"/>
                  </a:glow>
                </a:effectLst>
                <a:latin typeface="Arial" charset="0"/>
                <a:ea typeface="ＭＳ Ｐゴシック" charset="0"/>
                <a:cs typeface="ＭＳ Ｐゴシック" charset="0"/>
              </a:rPr>
              <a:t>I</a:t>
            </a:r>
            <a:r>
              <a:rPr lang="en-US" sz="8000" b="1" dirty="0">
                <a:effectLst>
                  <a:glow rad="127000">
                    <a:schemeClr val="tx1"/>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131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 nook and cranny of Edom will be searched and looted. Every treasure will be found and taken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Tree>
    <p:extLst>
      <p:ext uri="{BB962C8B-B14F-4D97-AF65-F5344CB8AC3E}">
        <p14:creationId xmlns:p14="http://schemas.microsoft.com/office/powerpoint/2010/main" val="1650593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All your allies will turn against you. They will help to chase you from your land. They will promise you peace while plotting to deceive and destroy you. Your trusted friends will set traps for you, and you won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even know about it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0593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469"/>
            <a:ext cx="4355976" cy="682853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that time not a single wise person will be left in the whole land of Edom,'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'For on the mountains of Edom I will destroy everyone who has understanding'"</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54737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mightiest warriors of Teman will be terrified, and everyone on the mountains of Edom will be cut down in the slaughter"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2312200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Because of the violence against your brother Jacob, you will be covered with shame; you will be destroyed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10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1052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9672" y="2348880"/>
            <a:ext cx="6553200" cy="5473700"/>
          </a:xfrm>
          <a:prstGeom prst="rect">
            <a:avLst/>
          </a:prstGeom>
        </p:spPr>
      </p:pic>
      <p:sp>
        <p:nvSpPr>
          <p:cNvPr id="900098" name="Rectangle 2"/>
          <p:cNvSpPr>
            <a:spLocks noGrp="1" noChangeArrowheads="1"/>
          </p:cNvSpPr>
          <p:nvPr>
            <p:ph type="ctrTitle"/>
          </p:nvPr>
        </p:nvSpPr>
        <p:spPr>
          <a:xfrm>
            <a:off x="107504" y="29469"/>
            <a:ext cx="9036496" cy="2895475"/>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 the day you stood aloof while strangers carried off his wealth</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foreigners entered his gates and cast lots for Jerusalem, you were like one of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11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575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Edom</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Excuse</a:t>
            </a:r>
          </a:p>
        </p:txBody>
      </p:sp>
      <p:sp>
        <p:nvSpPr>
          <p:cNvPr id="5" name="Rectangle 2"/>
          <p:cNvSpPr txBox="1">
            <a:spLocks noChangeArrowheads="1"/>
          </p:cNvSpPr>
          <p:nvPr/>
        </p:nvSpPr>
        <p:spPr bwMode="auto">
          <a:xfrm>
            <a:off x="5652120" y="188640"/>
            <a:ext cx="349188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latin typeface="Arial" charset="0"/>
                <a:ea typeface="ＭＳ Ｐゴシック" charset="0"/>
                <a:cs typeface="ＭＳ Ｐゴシック" charset="0"/>
              </a:rPr>
              <a:t>Am I my brother's keeper?</a:t>
            </a: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42001768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You should not look down on your brother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the day of his misfortune, nor rejoice over the people of Judah</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the day of their destruction,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nor boast so much in the day of their trouble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12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C0FB3D02-3467-1D65-F670-5C85DDA74B07}"/>
              </a:ext>
            </a:extLst>
          </p:cNvPr>
          <p:cNvGrpSpPr/>
          <p:nvPr/>
        </p:nvGrpSpPr>
        <p:grpSpPr>
          <a:xfrm>
            <a:off x="3923928" y="-387424"/>
            <a:ext cx="5896961" cy="6984776"/>
            <a:chOff x="5131093" y="-290229"/>
            <a:chExt cx="4549809" cy="5663445"/>
          </a:xfrm>
        </p:grpSpPr>
        <p:pic>
          <p:nvPicPr>
            <p:cNvPr id="2" name="Picture 1"/>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131093" y="0"/>
              <a:ext cx="4012908" cy="5373216"/>
            </a:xfrm>
            <a:prstGeom prst="rect">
              <a:avLst/>
            </a:prstGeom>
          </p:spPr>
        </p:pic>
        <p:sp>
          <p:nvSpPr>
            <p:cNvPr id="3" name="Oval 2">
              <a:extLst>
                <a:ext uri="{FF2B5EF4-FFF2-40B4-BE49-F238E27FC236}">
                  <a16:creationId xmlns:a16="http://schemas.microsoft.com/office/drawing/2014/main" id="{15A8B2B0-1E18-BCAE-0A51-651EFD258076}"/>
                </a:ext>
              </a:extLst>
            </p:cNvPr>
            <p:cNvSpPr/>
            <p:nvPr/>
          </p:nvSpPr>
          <p:spPr bwMode="auto">
            <a:xfrm>
              <a:off x="7308304" y="255146"/>
              <a:ext cx="1296144" cy="1296144"/>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850351F4-83F0-5FA1-BF89-199FEAE08BC5}"/>
                </a:ext>
              </a:extLst>
            </p:cNvPr>
            <p:cNvSpPr/>
            <p:nvPr/>
          </p:nvSpPr>
          <p:spPr bwMode="auto">
            <a:xfrm>
              <a:off x="7344105" y="-290229"/>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9A06F639-D285-1A9C-1B43-C00FD07529B0}"/>
                </a:ext>
              </a:extLst>
            </p:cNvPr>
            <p:cNvSpPr/>
            <p:nvPr/>
          </p:nvSpPr>
          <p:spPr bwMode="auto">
            <a:xfrm>
              <a:off x="7405750" y="89915"/>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 name="Rectangle 2">
            <a:extLst>
              <a:ext uri="{FF2B5EF4-FFF2-40B4-BE49-F238E27FC236}">
                <a16:creationId xmlns:a16="http://schemas.microsoft.com/office/drawing/2014/main" id="{61D6C50F-0468-3842-B24C-37A04BAAF9F7}"/>
              </a:ext>
            </a:extLst>
          </p:cNvPr>
          <p:cNvSpPr txBox="1">
            <a:spLocks noChangeArrowheads="1"/>
          </p:cNvSpPr>
          <p:nvPr/>
        </p:nvSpPr>
        <p:spPr bwMode="auto">
          <a:xfrm>
            <a:off x="6792190" y="55144"/>
            <a:ext cx="2360300" cy="24480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NEVER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look down on others unless you're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HELPING THEM UP</a:t>
            </a:r>
          </a:p>
        </p:txBody>
      </p:sp>
    </p:spTree>
    <p:extLst>
      <p:ext uri="{BB962C8B-B14F-4D97-AF65-F5344CB8AC3E}">
        <p14:creationId xmlns:p14="http://schemas.microsoft.com/office/powerpoint/2010/main" val="3902551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should not march through the gates of my people in the day of their disaster, nor look down on them in their calamity in the day of their disaster, nor seize their wealth in the day of their disaster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13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10527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should not wait at the crossroads to cut down their fugitives,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nor hand over their survivors in the day of their trouble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1052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a:solidFill>
                  <a:srgbClr val="FFFF00"/>
                </a:solidFill>
                <a:latin typeface="Arial"/>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800" b="1" dirty="0">
                <a:solidFill>
                  <a:srgbClr val="FFFF00"/>
                </a:solidFill>
                <a:latin typeface="Arial"/>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extLst>
      <p:ext uri="{BB962C8B-B14F-4D97-AF65-F5344CB8AC3E}">
        <p14:creationId xmlns:p14="http://schemas.microsoft.com/office/powerpoint/2010/main" val="3890488059"/>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en-US" sz="3600" b="1" i="1" dirty="0">
                <a:solidFill>
                  <a:schemeClr val="bg1"/>
                </a:solidFill>
                <a:latin typeface="Arial"/>
                <a:cs typeface="Arial"/>
              </a:rPr>
              <a:t>"God resists </a:t>
            </a:r>
            <a:br>
              <a:rPr lang="en-US" sz="3600" b="1" i="1" dirty="0">
                <a:solidFill>
                  <a:schemeClr val="bg1"/>
                </a:solidFill>
                <a:latin typeface="Arial"/>
                <a:cs typeface="Arial"/>
              </a:rPr>
            </a:br>
            <a:r>
              <a:rPr lang="en-US" sz="3600" b="1" i="1" dirty="0">
                <a:solidFill>
                  <a:schemeClr val="bg1"/>
                </a:solidFill>
                <a:latin typeface="Arial"/>
                <a:cs typeface="Arial"/>
              </a:rPr>
              <a:t>the proud</a:t>
            </a:r>
            <a:r>
              <a:rPr lang="mr-IN" sz="3600" b="1" i="1" dirty="0">
                <a:solidFill>
                  <a:schemeClr val="bg1"/>
                </a:solidFill>
                <a:latin typeface="Arial"/>
                <a:cs typeface="Arial"/>
              </a:rPr>
              <a:t>…</a:t>
            </a:r>
            <a:endParaRPr lang="en-US" sz="3600" b="1" i="1" dirty="0">
              <a:solidFill>
                <a:schemeClr val="bg1"/>
              </a:solidFill>
              <a:latin typeface="Arial"/>
              <a:cs typeface="Arial"/>
            </a:endParaRPr>
          </a:p>
        </p:txBody>
      </p:sp>
      <p:sp>
        <p:nvSpPr>
          <p:cNvPr id="862212" name="Text Box 4"/>
          <p:cNvSpPr txBox="1">
            <a:spLocks noChangeArrowheads="1"/>
          </p:cNvSpPr>
          <p:nvPr/>
        </p:nvSpPr>
        <p:spPr bwMode="auto">
          <a:xfrm>
            <a:off x="4114800" y="6165304"/>
            <a:ext cx="5029200" cy="579438"/>
          </a:xfrm>
          <a:prstGeom prst="rect">
            <a:avLst/>
          </a:prstGeom>
          <a:noFill/>
          <a:ln>
            <a:noFill/>
          </a:ln>
          <a:effectLst/>
        </p:spPr>
        <p:txBody>
          <a:bodyPr>
            <a:spAutoFit/>
          </a:bodyPr>
          <a:lstStyle/>
          <a:p>
            <a:pPr algn="ctr">
              <a:defRPr/>
            </a:pPr>
            <a:r>
              <a:rPr lang="en-US" sz="3200" b="1" i="1">
                <a:solidFill>
                  <a:srgbClr val="FFFFFF"/>
                </a:solidFill>
                <a:latin typeface="Arial"/>
                <a:cs typeface="Arial"/>
              </a:rPr>
              <a:t>1 Peter 5:5b (NIV)</a:t>
            </a:r>
            <a:endParaRPr lang="en-US" sz="3200" b="1" i="1">
              <a:solidFill>
                <a:srgbClr val="000000"/>
              </a:solidFill>
              <a:effectLst>
                <a:outerShdw blurRad="38100" dist="38100" dir="2700000" algn="tl">
                  <a:srgbClr val="FFFFFF"/>
                </a:outerShdw>
              </a:effectLst>
              <a:latin typeface="Arial"/>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mr-IN" sz="3600" b="1" i="1" dirty="0">
                <a:solidFill>
                  <a:schemeClr val="bg1"/>
                </a:solidFill>
                <a:latin typeface="Arial"/>
                <a:cs typeface="Arial"/>
              </a:rPr>
              <a:t>…</a:t>
            </a:r>
            <a:r>
              <a:rPr lang="en-US" sz="3600" b="1" i="1" dirty="0">
                <a:solidFill>
                  <a:schemeClr val="bg1"/>
                </a:solidFill>
                <a:latin typeface="Arial"/>
                <a:cs typeface="Arial"/>
              </a:rPr>
              <a:t>but gives grace to the humble."</a:t>
            </a:r>
          </a:p>
        </p:txBody>
      </p:sp>
    </p:spTree>
    <p:extLst>
      <p:ext uri="{BB962C8B-B14F-4D97-AF65-F5344CB8AC3E}">
        <p14:creationId xmlns:p14="http://schemas.microsoft.com/office/powerpoint/2010/main" val="39344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316E71-42EB-31B6-127C-2C7C2D23B35A}"/>
              </a:ext>
            </a:extLst>
          </p:cNvPr>
          <p:cNvGrpSpPr/>
          <p:nvPr/>
        </p:nvGrpSpPr>
        <p:grpSpPr>
          <a:xfrm>
            <a:off x="539552" y="-13581"/>
            <a:ext cx="8038681" cy="6858000"/>
            <a:chOff x="539552" y="-13581"/>
            <a:chExt cx="8038681" cy="685800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5" name="Rectangle 4">
              <a:extLst>
                <a:ext uri="{FF2B5EF4-FFF2-40B4-BE49-F238E27FC236}">
                  <a16:creationId xmlns:a16="http://schemas.microsoft.com/office/drawing/2014/main" id="{AFAB8458-A451-5648-CA29-7CF15388956A}"/>
                </a:ext>
              </a:extLst>
            </p:cNvPr>
            <p:cNvSpPr/>
            <p:nvPr/>
          </p:nvSpPr>
          <p:spPr bwMode="auto">
            <a:xfrm>
              <a:off x="3059832" y="404664"/>
              <a:ext cx="2880320" cy="1008112"/>
            </a:xfrm>
            <a:prstGeom prst="rect">
              <a:avLst/>
            </a:prstGeom>
            <a:solidFill>
              <a:srgbClr val="1D1D2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6" name="Rectangle 5">
              <a:extLst>
                <a:ext uri="{FF2B5EF4-FFF2-40B4-BE49-F238E27FC236}">
                  <a16:creationId xmlns:a16="http://schemas.microsoft.com/office/drawing/2014/main" id="{68656BCC-0A02-917F-CC70-C17F1A035375}"/>
                </a:ext>
              </a:extLst>
            </p:cNvPr>
            <p:cNvSpPr/>
            <p:nvPr/>
          </p:nvSpPr>
          <p:spPr bwMode="auto">
            <a:xfrm>
              <a:off x="1907704" y="5100706"/>
              <a:ext cx="5184576" cy="1280622"/>
            </a:xfrm>
            <a:prstGeom prst="rect">
              <a:avLst/>
            </a:prstGeom>
            <a:solidFill>
              <a:srgbClr val="1D1D2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grpSp>
      <p:sp>
        <p:nvSpPr>
          <p:cNvPr id="2" name="Title 1"/>
          <p:cNvSpPr>
            <a:spLocks noGrp="1"/>
          </p:cNvSpPr>
          <p:nvPr>
            <p:ph type="title" idx="4294967295"/>
          </p:nvPr>
        </p:nvSpPr>
        <p:spPr>
          <a:xfrm>
            <a:off x="0" y="404664"/>
            <a:ext cx="9144000" cy="1139825"/>
          </a:xfrm>
          <a:noFill/>
        </p:spPr>
        <p:txBody>
          <a:bodyPr/>
          <a:lstStyle/>
          <a:p>
            <a:pPr algn="l">
              <a:defRPr/>
            </a:pPr>
            <a:r>
              <a:rPr lang="en-US" sz="6000" b="1" dirty="0"/>
              <a:t>The Rainbow</a:t>
            </a:r>
          </a:p>
        </p:txBody>
      </p:sp>
      <p:sp>
        <p:nvSpPr>
          <p:cNvPr id="4" name="Title 1"/>
          <p:cNvSpPr txBox="1">
            <a:spLocks/>
          </p:cNvSpPr>
          <p:nvPr/>
        </p:nvSpPr>
        <p:spPr bwMode="auto">
          <a:xfrm>
            <a:off x="35808" y="4903136"/>
            <a:ext cx="91440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4000" b="1" dirty="0"/>
              <a:t>A PROMISE OF GOD, </a:t>
            </a:r>
            <a:br>
              <a:rPr lang="en-US" sz="4000" b="1" dirty="0"/>
            </a:br>
            <a:r>
              <a:rPr lang="en-US" sz="4000" b="1" dirty="0"/>
              <a:t>NOT A SYMBOL OF PRIDE</a:t>
            </a:r>
          </a:p>
        </p:txBody>
      </p:sp>
    </p:spTree>
    <p:extLst>
      <p:ext uri="{BB962C8B-B14F-4D97-AF65-F5344CB8AC3E}">
        <p14:creationId xmlns:p14="http://schemas.microsoft.com/office/powerpoint/2010/main" val="3409579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en-US" sz="3600" b="1" i="1" dirty="0">
                <a:solidFill>
                  <a:srgbClr val="FFFFFF"/>
                </a:solidFill>
                <a:latin typeface="Arial"/>
                <a:cs typeface="Arial"/>
              </a:rPr>
              <a:t>The L</a:t>
            </a:r>
            <a:r>
              <a:rPr lang="en-US" sz="2800" b="1" i="1" dirty="0">
                <a:solidFill>
                  <a:srgbClr val="FFFFFF"/>
                </a:solidFill>
                <a:latin typeface="Arial"/>
                <a:cs typeface="Arial"/>
              </a:rPr>
              <a:t>ORD</a:t>
            </a:r>
            <a:r>
              <a:rPr lang="en-US" sz="3600" b="1" i="1" dirty="0">
                <a:solidFill>
                  <a:srgbClr val="FFFFFF"/>
                </a:solidFill>
                <a:latin typeface="Arial"/>
                <a:cs typeface="Arial"/>
              </a:rPr>
              <a:t> detests all the proud of heart. Be sure of this: They will not go unpunished.</a:t>
            </a:r>
            <a:r>
              <a:rPr lang="mr-IN" sz="3600" b="1" i="1" dirty="0">
                <a:solidFill>
                  <a:srgbClr val="FFFFFF"/>
                </a:solidFill>
                <a:latin typeface="Arial"/>
                <a:cs typeface="Arial"/>
              </a:rPr>
              <a:t>"</a:t>
            </a:r>
            <a:endParaRPr lang="en-US" sz="3600" b="1" i="1" dirty="0">
              <a:solidFill>
                <a:srgbClr val="FFFFFF"/>
              </a:solidFill>
              <a:latin typeface="Arial"/>
              <a:cs typeface="Arial"/>
            </a:endParaRPr>
          </a:p>
          <a:p>
            <a:pPr algn="ctr">
              <a:defRPr/>
            </a:pPr>
            <a:endParaRPr lang="en-US" sz="3600" b="1" i="1" dirty="0">
              <a:solidFill>
                <a:srgbClr val="FFFFFF"/>
              </a:solidFill>
              <a:latin typeface="Arial"/>
              <a:cs typeface="Arial"/>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2800" b="1">
                <a:solidFill>
                  <a:srgbClr val="FFFFFF"/>
                </a:solidFill>
                <a:latin typeface="Arial"/>
                <a:cs typeface="Arial"/>
              </a:rPr>
              <a:t>Proverbs 16:5 (NIV)</a:t>
            </a:r>
            <a:endParaRPr lang="en-US" sz="2800" b="1">
              <a:solidFill>
                <a:srgbClr val="000000"/>
              </a:solidFill>
              <a:effectLst>
                <a:outerShdw blurRad="38100" dist="38100" dir="2700000" algn="tl">
                  <a:srgbClr val="FFFFFF"/>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899592" y="-2115616"/>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rgbClr val="FFFFFF"/>
                </a:solidFill>
                <a:cs typeface="Arial" charset="0"/>
              </a:rPr>
              <a:t>Pride goes before destruction, </a:t>
            </a:r>
          </a:p>
          <a:p>
            <a:pPr>
              <a:defRPr/>
            </a:pPr>
            <a:r>
              <a:rPr lang="en-US" sz="4000" b="1" i="1">
                <a:solidFill>
                  <a:srgbClr val="FFFFFF"/>
                </a:solidFill>
                <a:cs typeface="Arial" charset="0"/>
              </a:rPr>
              <a:t>a haughty spirit before a fall. </a:t>
            </a:r>
          </a:p>
          <a:p>
            <a:pPr algn="ctr">
              <a:defRPr/>
            </a:pPr>
            <a:endParaRPr lang="en-US" sz="4000" b="1" i="1">
              <a:solidFill>
                <a:srgbClr val="FFFFFF"/>
              </a:solidFill>
              <a:cs typeface="Arial" charset="0"/>
            </a:endParaRPr>
          </a:p>
          <a:p>
            <a:pPr algn="ctr">
              <a:defRPr/>
            </a:pPr>
            <a:endParaRPr lang="en-US" sz="4000" b="1" i="1">
              <a:solidFill>
                <a:srgbClr val="FFFFFF"/>
              </a:solidFill>
            </a:endParaRPr>
          </a:p>
        </p:txBody>
      </p:sp>
      <p:sp>
        <p:nvSpPr>
          <p:cNvPr id="858116" name="Text Box 4"/>
          <p:cNvSpPr txBox="1">
            <a:spLocks noChangeArrowheads="1"/>
          </p:cNvSpPr>
          <p:nvPr/>
        </p:nvSpPr>
        <p:spPr bwMode="auto">
          <a:xfrm>
            <a:off x="4092452" y="7245424"/>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Proverbs 16:18 (NIV)</a:t>
            </a:r>
            <a:endParaRPr lang="en-US" sz="3200" b="1">
              <a:solidFill>
                <a:srgbClr val="000000"/>
              </a:solidFill>
              <a:effectLst>
                <a:outerShdw blurRad="38100" dist="38100" dir="2700000" algn="tl">
                  <a:srgbClr val="FFFFFF"/>
                </a:outerShdw>
              </a:effectLst>
            </a:endParaRPr>
          </a:p>
        </p:txBody>
      </p:sp>
      <p:sp>
        <p:nvSpPr>
          <p:cNvPr id="3" name="Title 2"/>
          <p:cNvSpPr>
            <a:spLocks noGrp="1"/>
          </p:cNvSpPr>
          <p:nvPr>
            <p:ph type="title" idx="4294967295"/>
          </p:nvPr>
        </p:nvSpPr>
        <p:spPr>
          <a:xfrm>
            <a:off x="107504" y="44624"/>
            <a:ext cx="8856984" cy="1728192"/>
          </a:xfrm>
          <a:solidFill>
            <a:srgbClr val="CDFFFF"/>
          </a:solidFill>
        </p:spPr>
        <p:txBody>
          <a:bodyPr/>
          <a:lstStyle/>
          <a:p>
            <a:r>
              <a:rPr lang="en-US" sz="3600" b="1">
                <a:latin typeface="Arial"/>
                <a:cs typeface="Arial"/>
              </a:rPr>
              <a:t>"Pride goes before destruction and a haughty spirit before a fall."</a:t>
            </a:r>
          </a:p>
        </p:txBody>
      </p:sp>
      <p:sp>
        <p:nvSpPr>
          <p:cNvPr id="6" name="Title 2"/>
          <p:cNvSpPr txBox="1">
            <a:spLocks/>
          </p:cNvSpPr>
          <p:nvPr/>
        </p:nvSpPr>
        <p:spPr bwMode="auto">
          <a:xfrm>
            <a:off x="5652120" y="1628800"/>
            <a:ext cx="3491880" cy="576064"/>
          </a:xfrm>
          <a:prstGeom prst="rect">
            <a:avLst/>
          </a:prstGeom>
          <a:solidFill>
            <a:srgbClr val="CD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US" sz="3200" b="1" i="1">
                <a:latin typeface="Arial"/>
                <a:cs typeface="Arial"/>
              </a:rPr>
              <a:t>Proverbs 16:18</a:t>
            </a:r>
          </a:p>
        </p:txBody>
      </p:sp>
    </p:spTree>
    <p:extLst>
      <p:ext uri="{BB962C8B-B14F-4D97-AF65-F5344CB8AC3E}">
        <p14:creationId xmlns:p14="http://schemas.microsoft.com/office/powerpoint/2010/main" val="2668210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ea typeface="SimSun" charset="0"/>
            </a:endParaRPr>
          </a:p>
        </p:txBody>
      </p:sp>
      <p:sp>
        <p:nvSpPr>
          <p:cNvPr id="33894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38948" name="Group 219"/>
          <p:cNvGrpSpPr>
            <a:grpSpLocks/>
          </p:cNvGrpSpPr>
          <p:nvPr/>
        </p:nvGrpSpPr>
        <p:grpSpPr bwMode="auto">
          <a:xfrm>
            <a:off x="9525" y="1071563"/>
            <a:ext cx="9124950" cy="5781675"/>
            <a:chOff x="6" y="675"/>
            <a:chExt cx="5748" cy="3642"/>
          </a:xfrm>
        </p:grpSpPr>
        <p:grpSp>
          <p:nvGrpSpPr>
            <p:cNvPr id="338950" name="Group 176"/>
            <p:cNvGrpSpPr>
              <a:grpSpLocks/>
            </p:cNvGrpSpPr>
            <p:nvPr/>
          </p:nvGrpSpPr>
          <p:grpSpPr bwMode="auto">
            <a:xfrm>
              <a:off x="6" y="675"/>
              <a:ext cx="2856" cy="308"/>
              <a:chOff x="0" y="0"/>
              <a:chExt cx="1847" cy="403"/>
            </a:xfrm>
          </p:grpSpPr>
          <p:sp>
            <p:nvSpPr>
              <p:cNvPr id="33900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3900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1" name="Group 178"/>
            <p:cNvGrpSpPr>
              <a:grpSpLocks/>
            </p:cNvGrpSpPr>
            <p:nvPr/>
          </p:nvGrpSpPr>
          <p:grpSpPr bwMode="auto">
            <a:xfrm>
              <a:off x="2862" y="675"/>
              <a:ext cx="2892" cy="308"/>
              <a:chOff x="1847" y="0"/>
              <a:chExt cx="1870" cy="403"/>
            </a:xfrm>
          </p:grpSpPr>
          <p:sp>
            <p:nvSpPr>
              <p:cNvPr id="33900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3900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2" name="Group 180"/>
            <p:cNvGrpSpPr>
              <a:grpSpLocks/>
            </p:cNvGrpSpPr>
            <p:nvPr/>
          </p:nvGrpSpPr>
          <p:grpSpPr bwMode="auto">
            <a:xfrm>
              <a:off x="6" y="983"/>
              <a:ext cx="2856" cy="353"/>
              <a:chOff x="0" y="403"/>
              <a:chExt cx="1847" cy="460"/>
            </a:xfrm>
          </p:grpSpPr>
          <p:sp>
            <p:nvSpPr>
              <p:cNvPr id="33900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Keep people at arms length</a:t>
                </a:r>
              </a:p>
            </p:txBody>
          </p:sp>
          <p:sp>
            <p:nvSpPr>
              <p:cNvPr id="33900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3" name="Group 182"/>
            <p:cNvGrpSpPr>
              <a:grpSpLocks/>
            </p:cNvGrpSpPr>
            <p:nvPr/>
          </p:nvGrpSpPr>
          <p:grpSpPr bwMode="auto">
            <a:xfrm>
              <a:off x="2862" y="983"/>
              <a:ext cx="2892" cy="353"/>
              <a:chOff x="1847" y="403"/>
              <a:chExt cx="1870" cy="460"/>
            </a:xfrm>
          </p:grpSpPr>
          <p:sp>
            <p:nvSpPr>
              <p:cNvPr id="33900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Risk getting close to others/willing to take the risks of loving intimately</a:t>
                </a:r>
              </a:p>
            </p:txBody>
          </p:sp>
          <p:sp>
            <p:nvSpPr>
              <p:cNvPr id="33900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4" name="Group 184"/>
            <p:cNvGrpSpPr>
              <a:grpSpLocks/>
            </p:cNvGrpSpPr>
            <p:nvPr/>
          </p:nvGrpSpPr>
          <p:grpSpPr bwMode="auto">
            <a:xfrm>
              <a:off x="6" y="1336"/>
              <a:ext cx="2856" cy="558"/>
              <a:chOff x="0" y="863"/>
              <a:chExt cx="1847" cy="729"/>
            </a:xfrm>
          </p:grpSpPr>
          <p:sp>
            <p:nvSpPr>
              <p:cNvPr id="33900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Quick to blame others</a:t>
                </a:r>
              </a:p>
            </p:txBody>
          </p:sp>
          <p:sp>
            <p:nvSpPr>
              <p:cNvPr id="33900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5" name="Group 186"/>
            <p:cNvGrpSpPr>
              <a:grpSpLocks/>
            </p:cNvGrpSpPr>
            <p:nvPr/>
          </p:nvGrpSpPr>
          <p:grpSpPr bwMode="auto">
            <a:xfrm>
              <a:off x="2862" y="1336"/>
              <a:ext cx="2892" cy="558"/>
              <a:chOff x="1847" y="863"/>
              <a:chExt cx="1870" cy="729"/>
            </a:xfrm>
          </p:grpSpPr>
          <p:sp>
            <p:nvSpPr>
              <p:cNvPr id="33899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Accept personal responsibility – can see where </a:t>
                </a:r>
                <a:r>
                  <a:rPr kumimoji="0" lang="en-US" sz="2000" b="1" i="1"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they </a:t>
                </a: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were wrong</a:t>
                </a:r>
              </a:p>
            </p:txBody>
          </p:sp>
          <p:sp>
            <p:nvSpPr>
              <p:cNvPr id="33899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6" name="Group 188"/>
            <p:cNvGrpSpPr>
              <a:grpSpLocks/>
            </p:cNvGrpSpPr>
            <p:nvPr/>
          </p:nvGrpSpPr>
          <p:grpSpPr bwMode="auto">
            <a:xfrm>
              <a:off x="6" y="1894"/>
              <a:ext cx="2856" cy="308"/>
              <a:chOff x="0" y="1592"/>
              <a:chExt cx="1847" cy="403"/>
            </a:xfrm>
          </p:grpSpPr>
          <p:sp>
            <p:nvSpPr>
              <p:cNvPr id="33899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Unapproachable</a:t>
                </a:r>
              </a:p>
            </p:txBody>
          </p:sp>
          <p:sp>
            <p:nvSpPr>
              <p:cNvPr id="33899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7" name="Group 190"/>
            <p:cNvGrpSpPr>
              <a:grpSpLocks/>
            </p:cNvGrpSpPr>
            <p:nvPr/>
          </p:nvGrpSpPr>
          <p:grpSpPr bwMode="auto">
            <a:xfrm>
              <a:off x="2862" y="1894"/>
              <a:ext cx="2892" cy="308"/>
              <a:chOff x="1847" y="1592"/>
              <a:chExt cx="1870" cy="403"/>
            </a:xfrm>
          </p:grpSpPr>
          <p:sp>
            <p:nvSpPr>
              <p:cNvPr id="33899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Easy to be entreated</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3899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8" name="Group 192"/>
            <p:cNvGrpSpPr>
              <a:grpSpLocks/>
            </p:cNvGrpSpPr>
            <p:nvPr/>
          </p:nvGrpSpPr>
          <p:grpSpPr bwMode="auto">
            <a:xfrm>
              <a:off x="6" y="2202"/>
              <a:ext cx="2856" cy="397"/>
              <a:chOff x="0" y="1995"/>
              <a:chExt cx="1847" cy="518"/>
            </a:xfrm>
          </p:grpSpPr>
          <p:sp>
            <p:nvSpPr>
              <p:cNvPr id="33899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Defensive when criticized</a:t>
                </a:r>
              </a:p>
            </p:txBody>
          </p:sp>
          <p:sp>
            <p:nvSpPr>
              <p:cNvPr id="33899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9" name="Group 194"/>
            <p:cNvGrpSpPr>
              <a:grpSpLocks/>
            </p:cNvGrpSpPr>
            <p:nvPr/>
          </p:nvGrpSpPr>
          <p:grpSpPr bwMode="auto">
            <a:xfrm>
              <a:off x="2862" y="2202"/>
              <a:ext cx="2892" cy="397"/>
              <a:chOff x="1847" y="1995"/>
              <a:chExt cx="1870" cy="518"/>
            </a:xfrm>
          </p:grpSpPr>
          <p:sp>
            <p:nvSpPr>
              <p:cNvPr id="33899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Receive criticism with a humble, open heart</a:t>
                </a:r>
              </a:p>
            </p:txBody>
          </p:sp>
          <p:sp>
            <p:nvSpPr>
              <p:cNvPr id="33899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0" name="Group 196"/>
            <p:cNvGrpSpPr>
              <a:grpSpLocks/>
            </p:cNvGrpSpPr>
            <p:nvPr/>
          </p:nvGrpSpPr>
          <p:grpSpPr bwMode="auto">
            <a:xfrm>
              <a:off x="6" y="2599"/>
              <a:ext cx="2856" cy="308"/>
              <a:chOff x="0" y="2513"/>
              <a:chExt cx="1847" cy="403"/>
            </a:xfrm>
          </p:grpSpPr>
          <p:sp>
            <p:nvSpPr>
              <p:cNvPr id="33898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Concerned with being </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respectable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3898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1" name="Group 198"/>
            <p:cNvGrpSpPr>
              <a:grpSpLocks/>
            </p:cNvGrpSpPr>
            <p:nvPr/>
          </p:nvGrpSpPr>
          <p:grpSpPr bwMode="auto">
            <a:xfrm>
              <a:off x="2862" y="2599"/>
              <a:ext cx="2892" cy="308"/>
              <a:chOff x="1847" y="2513"/>
              <a:chExt cx="1870" cy="403"/>
            </a:xfrm>
          </p:grpSpPr>
          <p:sp>
            <p:nvSpPr>
              <p:cNvPr id="33898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Concerned with being real</a:t>
                </a:r>
              </a:p>
            </p:txBody>
          </p:sp>
          <p:sp>
            <p:nvSpPr>
              <p:cNvPr id="33898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2" name="Group 200"/>
            <p:cNvGrpSpPr>
              <a:grpSpLocks/>
            </p:cNvGrpSpPr>
            <p:nvPr/>
          </p:nvGrpSpPr>
          <p:grpSpPr bwMode="auto">
            <a:xfrm>
              <a:off x="6" y="2907"/>
              <a:ext cx="2856" cy="309"/>
              <a:chOff x="0" y="2916"/>
              <a:chExt cx="1847" cy="403"/>
            </a:xfrm>
          </p:grpSpPr>
          <p:sp>
            <p:nvSpPr>
              <p:cNvPr id="33898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Concerned about what others think</a:t>
                </a:r>
              </a:p>
            </p:txBody>
          </p:sp>
          <p:sp>
            <p:nvSpPr>
              <p:cNvPr id="33898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3" name="Group 202"/>
            <p:cNvGrpSpPr>
              <a:grpSpLocks/>
            </p:cNvGrpSpPr>
            <p:nvPr/>
          </p:nvGrpSpPr>
          <p:grpSpPr bwMode="auto">
            <a:xfrm>
              <a:off x="2862" y="2907"/>
              <a:ext cx="2892" cy="309"/>
              <a:chOff x="1847" y="2916"/>
              <a:chExt cx="1870" cy="403"/>
            </a:xfrm>
          </p:grpSpPr>
          <p:sp>
            <p:nvSpPr>
              <p:cNvPr id="33898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All that matters is what God knows</a:t>
                </a:r>
              </a:p>
            </p:txBody>
          </p:sp>
          <p:sp>
            <p:nvSpPr>
              <p:cNvPr id="33898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4" name="Group 204"/>
            <p:cNvGrpSpPr>
              <a:grpSpLocks/>
            </p:cNvGrpSpPr>
            <p:nvPr/>
          </p:nvGrpSpPr>
          <p:grpSpPr bwMode="auto">
            <a:xfrm>
              <a:off x="6" y="3216"/>
              <a:ext cx="2856" cy="308"/>
              <a:chOff x="0" y="3319"/>
              <a:chExt cx="1847" cy="403"/>
            </a:xfrm>
          </p:grpSpPr>
          <p:sp>
            <p:nvSpPr>
              <p:cNvPr id="33898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Work to maintain image/protect reputation</a:t>
                </a:r>
              </a:p>
            </p:txBody>
          </p:sp>
          <p:sp>
            <p:nvSpPr>
              <p:cNvPr id="33898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5" name="Group 206"/>
            <p:cNvGrpSpPr>
              <a:grpSpLocks/>
            </p:cNvGrpSpPr>
            <p:nvPr/>
          </p:nvGrpSpPr>
          <p:grpSpPr bwMode="auto">
            <a:xfrm>
              <a:off x="2862" y="3216"/>
              <a:ext cx="2892" cy="308"/>
              <a:chOff x="1847" y="3319"/>
              <a:chExt cx="1870" cy="403"/>
            </a:xfrm>
          </p:grpSpPr>
          <p:sp>
            <p:nvSpPr>
              <p:cNvPr id="33897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Die to own reputation</a:t>
                </a:r>
              </a:p>
            </p:txBody>
          </p:sp>
          <p:sp>
            <p:nvSpPr>
              <p:cNvPr id="33897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6" name="Group 208"/>
            <p:cNvGrpSpPr>
              <a:grpSpLocks/>
            </p:cNvGrpSpPr>
            <p:nvPr/>
          </p:nvGrpSpPr>
          <p:grpSpPr bwMode="auto">
            <a:xfrm>
              <a:off x="6" y="3524"/>
              <a:ext cx="2856" cy="396"/>
              <a:chOff x="0" y="3722"/>
              <a:chExt cx="1847" cy="518"/>
            </a:xfrm>
          </p:grpSpPr>
          <p:sp>
            <p:nvSpPr>
              <p:cNvPr id="33897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Find it difficult to share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their spiritual needs with others</a:t>
                </a:r>
              </a:p>
            </p:txBody>
          </p:sp>
          <p:sp>
            <p:nvSpPr>
              <p:cNvPr id="33897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7" name="Group 210"/>
            <p:cNvGrpSpPr>
              <a:grpSpLocks/>
            </p:cNvGrpSpPr>
            <p:nvPr/>
          </p:nvGrpSpPr>
          <p:grpSpPr bwMode="auto">
            <a:xfrm>
              <a:off x="2862" y="3524"/>
              <a:ext cx="2892" cy="396"/>
              <a:chOff x="1847" y="3722"/>
              <a:chExt cx="1870" cy="518"/>
            </a:xfrm>
          </p:grpSpPr>
          <p:sp>
            <p:nvSpPr>
              <p:cNvPr id="33897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Willing to be open / transparent with others</a:t>
                </a:r>
              </a:p>
            </p:txBody>
          </p:sp>
          <p:sp>
            <p:nvSpPr>
              <p:cNvPr id="33897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8" name="Group 212"/>
            <p:cNvGrpSpPr>
              <a:grpSpLocks/>
            </p:cNvGrpSpPr>
            <p:nvPr/>
          </p:nvGrpSpPr>
          <p:grpSpPr bwMode="auto">
            <a:xfrm>
              <a:off x="6" y="3920"/>
              <a:ext cx="2856" cy="397"/>
              <a:chOff x="0" y="4240"/>
              <a:chExt cx="1847" cy="518"/>
            </a:xfrm>
          </p:grpSpPr>
          <p:sp>
            <p:nvSpPr>
              <p:cNvPr id="33897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Want to be sure nobody finds out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about their sin.</a:t>
                </a:r>
              </a:p>
            </p:txBody>
          </p:sp>
          <p:sp>
            <p:nvSpPr>
              <p:cNvPr id="33897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9" name="Group 214"/>
            <p:cNvGrpSpPr>
              <a:grpSpLocks/>
            </p:cNvGrpSpPr>
            <p:nvPr/>
          </p:nvGrpSpPr>
          <p:grpSpPr bwMode="auto">
            <a:xfrm>
              <a:off x="2862" y="3920"/>
              <a:ext cx="2892" cy="397"/>
              <a:chOff x="1847" y="4240"/>
              <a:chExt cx="1870" cy="518"/>
            </a:xfrm>
          </p:grpSpPr>
          <p:sp>
            <p:nvSpPr>
              <p:cNvPr id="33897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Willing to be exposed (Once broken, you 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care who knows – nothing to lose!)</a:t>
                </a:r>
              </a:p>
            </p:txBody>
          </p:sp>
          <p:sp>
            <p:nvSpPr>
              <p:cNvPr id="33897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38949"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30400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099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0996" name="Group 130"/>
          <p:cNvGrpSpPr>
            <a:grpSpLocks/>
          </p:cNvGrpSpPr>
          <p:nvPr/>
        </p:nvGrpSpPr>
        <p:grpSpPr bwMode="auto">
          <a:xfrm>
            <a:off x="0" y="1071563"/>
            <a:ext cx="9144000" cy="5786437"/>
            <a:chOff x="0" y="675"/>
            <a:chExt cx="5760" cy="3951"/>
          </a:xfrm>
        </p:grpSpPr>
        <p:grpSp>
          <p:nvGrpSpPr>
            <p:cNvPr id="340998" name="Group 123"/>
            <p:cNvGrpSpPr>
              <a:grpSpLocks/>
            </p:cNvGrpSpPr>
            <p:nvPr/>
          </p:nvGrpSpPr>
          <p:grpSpPr bwMode="auto">
            <a:xfrm>
              <a:off x="0" y="978"/>
              <a:ext cx="5760" cy="3648"/>
              <a:chOff x="-4" y="-4"/>
              <a:chExt cx="3725" cy="4440"/>
            </a:xfrm>
          </p:grpSpPr>
          <p:grpSp>
            <p:nvGrpSpPr>
              <p:cNvPr id="341005" name="Group 121"/>
              <p:cNvGrpSpPr>
                <a:grpSpLocks/>
              </p:cNvGrpSpPr>
              <p:nvPr/>
            </p:nvGrpSpPr>
            <p:grpSpPr bwMode="auto">
              <a:xfrm>
                <a:off x="0" y="0"/>
                <a:ext cx="3717" cy="4432"/>
                <a:chOff x="0" y="0"/>
                <a:chExt cx="3717" cy="4432"/>
              </a:xfrm>
            </p:grpSpPr>
            <p:grpSp>
              <p:nvGrpSpPr>
                <p:cNvPr id="341007" name="Group 86"/>
                <p:cNvGrpSpPr>
                  <a:grpSpLocks/>
                </p:cNvGrpSpPr>
                <p:nvPr/>
              </p:nvGrpSpPr>
              <p:grpSpPr bwMode="auto">
                <a:xfrm>
                  <a:off x="0" y="0"/>
                  <a:ext cx="1847" cy="518"/>
                  <a:chOff x="0" y="0"/>
                  <a:chExt cx="1847" cy="518"/>
                </a:xfrm>
              </p:grpSpPr>
              <p:sp>
                <p:nvSpPr>
                  <p:cNvPr id="34105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Have a hard time saying, </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I was wrong; will you please forgive me?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106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8" name="Group 88"/>
                <p:cNvGrpSpPr>
                  <a:grpSpLocks/>
                </p:cNvGrpSpPr>
                <p:nvPr/>
              </p:nvGrpSpPr>
              <p:grpSpPr bwMode="auto">
                <a:xfrm>
                  <a:off x="1847" y="0"/>
                  <a:ext cx="1870" cy="518"/>
                  <a:chOff x="1847" y="0"/>
                  <a:chExt cx="1870" cy="518"/>
                </a:xfrm>
              </p:grpSpPr>
              <p:sp>
                <p:nvSpPr>
                  <p:cNvPr id="34105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Are quick to admit failure and to seek forgiveness</a:t>
                    </a:r>
                  </a:p>
                </p:txBody>
              </p:sp>
              <p:sp>
                <p:nvSpPr>
                  <p:cNvPr id="34105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9" name="Group 90"/>
                <p:cNvGrpSpPr>
                  <a:grpSpLocks/>
                </p:cNvGrpSpPr>
                <p:nvPr/>
              </p:nvGrpSpPr>
              <p:grpSpPr bwMode="auto">
                <a:xfrm>
                  <a:off x="0" y="518"/>
                  <a:ext cx="1847" cy="403"/>
                  <a:chOff x="0" y="518"/>
                  <a:chExt cx="1847" cy="403"/>
                </a:xfrm>
              </p:grpSpPr>
              <p:sp>
                <p:nvSpPr>
                  <p:cNvPr id="34105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When confessing sin, deal in generalities</a:t>
                    </a:r>
                  </a:p>
                </p:txBody>
              </p:sp>
              <p:sp>
                <p:nvSpPr>
                  <p:cNvPr id="34105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0" name="Group 92"/>
                <p:cNvGrpSpPr>
                  <a:grpSpLocks/>
                </p:cNvGrpSpPr>
                <p:nvPr/>
              </p:nvGrpSpPr>
              <p:grpSpPr bwMode="auto">
                <a:xfrm>
                  <a:off x="1847" y="518"/>
                  <a:ext cx="1870" cy="403"/>
                  <a:chOff x="1847" y="518"/>
                  <a:chExt cx="1870" cy="403"/>
                </a:xfrm>
              </p:grpSpPr>
              <p:sp>
                <p:nvSpPr>
                  <p:cNvPr id="34105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Deal in specifics</a:t>
                    </a:r>
                  </a:p>
                </p:txBody>
              </p:sp>
              <p:sp>
                <p:nvSpPr>
                  <p:cNvPr id="34105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1" name="Group 94"/>
                <p:cNvGrpSpPr>
                  <a:grpSpLocks/>
                </p:cNvGrpSpPr>
                <p:nvPr/>
              </p:nvGrpSpPr>
              <p:grpSpPr bwMode="auto">
                <a:xfrm>
                  <a:off x="0" y="921"/>
                  <a:ext cx="1847" cy="518"/>
                  <a:chOff x="0" y="921"/>
                  <a:chExt cx="1847" cy="518"/>
                </a:xfrm>
              </p:grpSpPr>
              <p:sp>
                <p:nvSpPr>
                  <p:cNvPr id="34105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Concerned about the consequences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of their sins</a:t>
                    </a:r>
                  </a:p>
                </p:txBody>
              </p:sp>
              <p:sp>
                <p:nvSpPr>
                  <p:cNvPr id="34105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2" name="Group 96"/>
                <p:cNvGrpSpPr>
                  <a:grpSpLocks/>
                </p:cNvGrpSpPr>
                <p:nvPr/>
              </p:nvGrpSpPr>
              <p:grpSpPr bwMode="auto">
                <a:xfrm>
                  <a:off x="1847" y="921"/>
                  <a:ext cx="1870" cy="518"/>
                  <a:chOff x="1847" y="921"/>
                  <a:chExt cx="1870" cy="518"/>
                </a:xfrm>
              </p:grpSpPr>
              <p:sp>
                <p:nvSpPr>
                  <p:cNvPr id="34104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Grieved over the cause / root of their sins</a:t>
                    </a:r>
                  </a:p>
                </p:txBody>
              </p:sp>
              <p:sp>
                <p:nvSpPr>
                  <p:cNvPr id="34105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3" name="Group 98"/>
                <p:cNvGrpSpPr>
                  <a:grpSpLocks/>
                </p:cNvGrpSpPr>
                <p:nvPr/>
              </p:nvGrpSpPr>
              <p:grpSpPr bwMode="auto">
                <a:xfrm>
                  <a:off x="0" y="1439"/>
                  <a:ext cx="1847" cy="518"/>
                  <a:chOff x="0" y="1439"/>
                  <a:chExt cx="1847" cy="518"/>
                </a:xfrm>
              </p:grpSpPr>
              <p:sp>
                <p:nvSpPr>
                  <p:cNvPr id="34104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Remorseful over their sin—</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got caught / found out</a:t>
                    </a:r>
                  </a:p>
                </p:txBody>
              </p:sp>
              <p:sp>
                <p:nvSpPr>
                  <p:cNvPr id="34104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4" name="Group 100"/>
                <p:cNvGrpSpPr>
                  <a:grpSpLocks/>
                </p:cNvGrpSpPr>
                <p:nvPr/>
              </p:nvGrpSpPr>
              <p:grpSpPr bwMode="auto">
                <a:xfrm>
                  <a:off x="1847" y="1439"/>
                  <a:ext cx="1870" cy="518"/>
                  <a:chOff x="1847" y="1439"/>
                  <a:chExt cx="1870" cy="518"/>
                </a:xfrm>
              </p:grpSpPr>
              <p:sp>
                <p:nvSpPr>
                  <p:cNvPr id="34104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Repentant over sin (forsake it)</a:t>
                    </a:r>
                  </a:p>
                </p:txBody>
              </p:sp>
              <p:sp>
                <p:nvSpPr>
                  <p:cNvPr id="34104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5" name="Group 102"/>
                <p:cNvGrpSpPr>
                  <a:grpSpLocks/>
                </p:cNvGrpSpPr>
                <p:nvPr/>
              </p:nvGrpSpPr>
              <p:grpSpPr bwMode="auto">
                <a:xfrm>
                  <a:off x="0" y="1957"/>
                  <a:ext cx="1847" cy="633"/>
                  <a:chOff x="0" y="1957"/>
                  <a:chExt cx="1847" cy="633"/>
                </a:xfrm>
              </p:grpSpPr>
              <p:sp>
                <p:nvSpPr>
                  <p:cNvPr id="34104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When there is a misunderstanding or conflict, wait for the other to come &amp; ask forgiveness</a:t>
                    </a:r>
                  </a:p>
                </p:txBody>
              </p:sp>
              <p:sp>
                <p:nvSpPr>
                  <p:cNvPr id="34104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6" name="Group 104"/>
                <p:cNvGrpSpPr>
                  <a:grpSpLocks/>
                </p:cNvGrpSpPr>
                <p:nvPr/>
              </p:nvGrpSpPr>
              <p:grpSpPr bwMode="auto">
                <a:xfrm>
                  <a:off x="1847" y="1957"/>
                  <a:ext cx="1870" cy="633"/>
                  <a:chOff x="1847" y="1957"/>
                  <a:chExt cx="1870" cy="633"/>
                </a:xfrm>
              </p:grpSpPr>
              <p:sp>
                <p:nvSpPr>
                  <p:cNvPr id="34104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Take the initiative to be reconciled;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see if they can get to the cross first!</a:t>
                    </a:r>
                  </a:p>
                </p:txBody>
              </p:sp>
              <p:sp>
                <p:nvSpPr>
                  <p:cNvPr id="34104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7" name="Group 106"/>
                <p:cNvGrpSpPr>
                  <a:grpSpLocks/>
                </p:cNvGrpSpPr>
                <p:nvPr/>
              </p:nvGrpSpPr>
              <p:grpSpPr bwMode="auto">
                <a:xfrm>
                  <a:off x="0" y="2590"/>
                  <a:ext cx="1847" cy="518"/>
                  <a:chOff x="0" y="2590"/>
                  <a:chExt cx="1847" cy="518"/>
                </a:xfrm>
              </p:grpSpPr>
              <p:sp>
                <p:nvSpPr>
                  <p:cNvPr id="34103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Compare themselves with others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and feel deserving of honor</a:t>
                    </a:r>
                  </a:p>
                </p:txBody>
              </p:sp>
              <p:sp>
                <p:nvSpPr>
                  <p:cNvPr id="34104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8" name="Group 108"/>
                <p:cNvGrpSpPr>
                  <a:grpSpLocks/>
                </p:cNvGrpSpPr>
                <p:nvPr/>
              </p:nvGrpSpPr>
              <p:grpSpPr bwMode="auto">
                <a:xfrm>
                  <a:off x="1847" y="2590"/>
                  <a:ext cx="1870" cy="518"/>
                  <a:chOff x="1847" y="2590"/>
                  <a:chExt cx="1870" cy="518"/>
                </a:xfrm>
              </p:grpSpPr>
              <p:sp>
                <p:nvSpPr>
                  <p:cNvPr id="34103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Compare themselves to the holiness of God and feel desperate need for mercy</a:t>
                    </a:r>
                  </a:p>
                </p:txBody>
              </p:sp>
              <p:sp>
                <p:nvSpPr>
                  <p:cNvPr id="34103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9" name="Group 110"/>
                <p:cNvGrpSpPr>
                  <a:grpSpLocks/>
                </p:cNvGrpSpPr>
                <p:nvPr/>
              </p:nvGrpSpPr>
              <p:grpSpPr bwMode="auto">
                <a:xfrm>
                  <a:off x="0" y="3108"/>
                  <a:ext cx="1847" cy="403"/>
                  <a:chOff x="0" y="3108"/>
                  <a:chExt cx="1847" cy="403"/>
                </a:xfrm>
              </p:grpSpPr>
              <p:sp>
                <p:nvSpPr>
                  <p:cNvPr id="34103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Blind to their true heart condition</a:t>
                    </a:r>
                  </a:p>
                </p:txBody>
              </p:sp>
              <p:sp>
                <p:nvSpPr>
                  <p:cNvPr id="34103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0" name="Group 112"/>
                <p:cNvGrpSpPr>
                  <a:grpSpLocks/>
                </p:cNvGrpSpPr>
                <p:nvPr/>
              </p:nvGrpSpPr>
              <p:grpSpPr bwMode="auto">
                <a:xfrm>
                  <a:off x="1847" y="3108"/>
                  <a:ext cx="1870" cy="403"/>
                  <a:chOff x="1847" y="3108"/>
                  <a:chExt cx="1870" cy="403"/>
                </a:xfrm>
              </p:grpSpPr>
              <p:sp>
                <p:nvSpPr>
                  <p:cNvPr id="34103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Walk in the light</a:t>
                    </a:r>
                  </a:p>
                </p:txBody>
              </p:sp>
              <p:sp>
                <p:nvSpPr>
                  <p:cNvPr id="34103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1" name="Group 114"/>
                <p:cNvGrpSpPr>
                  <a:grpSpLocks/>
                </p:cNvGrpSpPr>
                <p:nvPr/>
              </p:nvGrpSpPr>
              <p:grpSpPr bwMode="auto">
                <a:xfrm>
                  <a:off x="0" y="3511"/>
                  <a:ext cx="1847" cy="403"/>
                  <a:chOff x="0" y="3511"/>
                  <a:chExt cx="1847" cy="403"/>
                </a:xfrm>
              </p:grpSpPr>
              <p:sp>
                <p:nvSpPr>
                  <p:cNvPr id="34103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think they have anything to repent of</a:t>
                    </a:r>
                  </a:p>
                </p:txBody>
              </p:sp>
              <p:sp>
                <p:nvSpPr>
                  <p:cNvPr id="34103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2" name="Group 116"/>
                <p:cNvGrpSpPr>
                  <a:grpSpLocks/>
                </p:cNvGrpSpPr>
                <p:nvPr/>
              </p:nvGrpSpPr>
              <p:grpSpPr bwMode="auto">
                <a:xfrm>
                  <a:off x="1847" y="3511"/>
                  <a:ext cx="1870" cy="403"/>
                  <a:chOff x="1847" y="3511"/>
                  <a:chExt cx="1870" cy="403"/>
                </a:xfrm>
              </p:grpSpPr>
              <p:sp>
                <p:nvSpPr>
                  <p:cNvPr id="34102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Continual heart attitude of repentance</a:t>
                    </a:r>
                  </a:p>
                </p:txBody>
              </p:sp>
              <p:sp>
                <p:nvSpPr>
                  <p:cNvPr id="34103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3" name="Group 118"/>
                <p:cNvGrpSpPr>
                  <a:grpSpLocks/>
                </p:cNvGrpSpPr>
                <p:nvPr/>
              </p:nvGrpSpPr>
              <p:grpSpPr bwMode="auto">
                <a:xfrm>
                  <a:off x="0" y="3914"/>
                  <a:ext cx="1847" cy="518"/>
                  <a:chOff x="0" y="3914"/>
                  <a:chExt cx="1847" cy="518"/>
                </a:xfrm>
              </p:grpSpPr>
              <p:sp>
                <p:nvSpPr>
                  <p:cNvPr id="34102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think they need revival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(think everybody else does!)</a:t>
                    </a:r>
                  </a:p>
                </p:txBody>
              </p:sp>
              <p:sp>
                <p:nvSpPr>
                  <p:cNvPr id="34102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4" name="Group 120"/>
                <p:cNvGrpSpPr>
                  <a:grpSpLocks/>
                </p:cNvGrpSpPr>
                <p:nvPr/>
              </p:nvGrpSpPr>
              <p:grpSpPr bwMode="auto">
                <a:xfrm>
                  <a:off x="1847" y="3914"/>
                  <a:ext cx="1870" cy="518"/>
                  <a:chOff x="1847" y="3914"/>
                  <a:chExt cx="1870" cy="518"/>
                </a:xfrm>
              </p:grpSpPr>
              <p:sp>
                <p:nvSpPr>
                  <p:cNvPr id="34102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Continually sense their need for a fresh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encounter with the filling of His Spirit</a:t>
                    </a:r>
                  </a:p>
                </p:txBody>
              </p:sp>
              <p:sp>
                <p:nvSpPr>
                  <p:cNvPr id="34102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100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0999" name="Group 124"/>
            <p:cNvGrpSpPr>
              <a:grpSpLocks/>
            </p:cNvGrpSpPr>
            <p:nvPr/>
          </p:nvGrpSpPr>
          <p:grpSpPr bwMode="auto">
            <a:xfrm>
              <a:off x="6" y="675"/>
              <a:ext cx="2856" cy="308"/>
              <a:chOff x="0" y="0"/>
              <a:chExt cx="1847" cy="403"/>
            </a:xfrm>
          </p:grpSpPr>
          <p:sp>
            <p:nvSpPr>
              <p:cNvPr id="34100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100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0" name="Group 127"/>
            <p:cNvGrpSpPr>
              <a:grpSpLocks/>
            </p:cNvGrpSpPr>
            <p:nvPr/>
          </p:nvGrpSpPr>
          <p:grpSpPr bwMode="auto">
            <a:xfrm>
              <a:off x="2862" y="675"/>
              <a:ext cx="2892" cy="308"/>
              <a:chOff x="1847" y="0"/>
              <a:chExt cx="1870" cy="403"/>
            </a:xfrm>
          </p:grpSpPr>
          <p:sp>
            <p:nvSpPr>
              <p:cNvPr id="34100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100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0997"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4810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4800" dirty="0">
                <a:solidFill>
                  <a:srgbClr val="FFFFFF"/>
                </a:solidFill>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575655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HUM</a:t>
            </a:r>
            <a:r>
              <a:rPr lang="en-US" sz="60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LITY</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6958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85800" y="0"/>
            <a:ext cx="7772400" cy="1143000"/>
          </a:xfrm>
        </p:spPr>
        <p:txBody>
          <a:bodyPr/>
          <a:lstStyle/>
          <a:p>
            <a:pPr eaLnBrk="1" hangingPunct="1"/>
            <a:r>
              <a:rPr lang="en-US" b="1">
                <a:solidFill>
                  <a:srgbClr val="996633"/>
                </a:solidFill>
                <a:latin typeface="Arial" charset="0"/>
                <a:ea typeface="Geneva" charset="0"/>
                <a:cs typeface="Geneva" charset="0"/>
              </a:rPr>
              <a:t>Key Verses</a:t>
            </a:r>
          </a:p>
        </p:txBody>
      </p:sp>
      <p:sp>
        <p:nvSpPr>
          <p:cNvPr id="142338" name="Rectangle 12"/>
          <p:cNvSpPr>
            <a:spLocks noGrp="1" noChangeArrowheads="1"/>
          </p:cNvSpPr>
          <p:nvPr>
            <p:ph type="body" idx="1"/>
          </p:nvPr>
        </p:nvSpPr>
        <p:spPr>
          <a:xfrm>
            <a:off x="76200" y="1143000"/>
            <a:ext cx="7315200" cy="4800600"/>
          </a:xfrm>
        </p:spPr>
        <p:txBody>
          <a:bodyPr/>
          <a:lstStyle/>
          <a:p>
            <a:pPr eaLnBrk="1" hangingPunct="1"/>
            <a:r>
              <a:rPr lang="en-US" sz="3200" b="1" dirty="0">
                <a:solidFill>
                  <a:srgbClr val="FF3300"/>
                </a:solidFill>
                <a:latin typeface="Arial" charset="0"/>
                <a:ea typeface="Geneva" charset="0"/>
                <a:cs typeface="Geneva" charset="0"/>
              </a:rPr>
              <a:t>Judgment on Edom</a:t>
            </a:r>
          </a:p>
          <a:p>
            <a:pPr lvl="1" eaLnBrk="1" hangingPunct="1"/>
            <a:r>
              <a:rPr lang="en-US" sz="2800" b="1" dirty="0">
                <a:latin typeface="Arial" charset="0"/>
                <a:ea typeface="Geneva" charset="0"/>
              </a:rPr>
              <a:t>(God to Edom) </a:t>
            </a:r>
            <a:r>
              <a:rPr lang="mr-IN" altLang="ja-JP" sz="2800" b="1" dirty="0">
                <a:latin typeface="Arial" charset="0"/>
                <a:ea typeface="Geneva" charset="0"/>
              </a:rPr>
              <a:t>"</a:t>
            </a:r>
            <a:r>
              <a:rPr lang="en-US" sz="2800" b="1" dirty="0">
                <a:latin typeface="Arial" charset="0"/>
                <a:ea typeface="Geneva" charset="0"/>
              </a:rPr>
              <a:t>Because of the violence against your brother Jacob [Judah], you will be covered with shame; you will be destroyed forever</a:t>
            </a:r>
            <a:r>
              <a:rPr lang="mr-IN" altLang="ja-JP" sz="2800" b="1" dirty="0">
                <a:latin typeface="Arial" charset="0"/>
                <a:ea typeface="Geneva" charset="0"/>
              </a:rPr>
              <a:t>"</a:t>
            </a:r>
            <a:r>
              <a:rPr lang="en-US" sz="2800" b="1" dirty="0">
                <a:latin typeface="Arial" charset="0"/>
                <a:ea typeface="Geneva" charset="0"/>
              </a:rPr>
              <a:t> (v. 10) </a:t>
            </a:r>
          </a:p>
          <a:p>
            <a:pPr eaLnBrk="1" hangingPunct="1"/>
            <a:r>
              <a:rPr lang="en-US" sz="3200" b="1" dirty="0">
                <a:solidFill>
                  <a:srgbClr val="FF3300"/>
                </a:solidFill>
                <a:latin typeface="Arial" charset="0"/>
                <a:ea typeface="Geneva" charset="0"/>
                <a:cs typeface="Geneva" charset="0"/>
              </a:rPr>
              <a:t>Blessing on Israel</a:t>
            </a:r>
          </a:p>
          <a:p>
            <a:pPr lvl="1" eaLnBrk="1" hangingPunct="1"/>
            <a:r>
              <a:rPr lang="mr-IN" altLang="ja-JP" sz="2800" b="1" dirty="0">
                <a:latin typeface="Arial" charset="0"/>
                <a:ea typeface="Geneva" charset="0"/>
              </a:rPr>
              <a:t>"</a:t>
            </a:r>
            <a:r>
              <a:rPr lang="en-US" sz="2800" b="1" dirty="0">
                <a:latin typeface="Arial" charset="0"/>
                <a:ea typeface="Geneva" charset="0"/>
              </a:rPr>
              <a:t>Deliverers will go up on Mount Zion [Jerusalem] to govern the mountains of Esau. </a:t>
            </a:r>
            <a:r>
              <a:rPr lang="en-US" sz="2800" b="1" dirty="0">
                <a:solidFill>
                  <a:srgbClr val="FF3300"/>
                </a:solidFill>
                <a:latin typeface="Arial" charset="0"/>
                <a:ea typeface="Geneva" charset="0"/>
              </a:rPr>
              <a:t>And the kingdom will be the </a:t>
            </a:r>
            <a:r>
              <a:rPr lang="en-US" b="1" dirty="0">
                <a:solidFill>
                  <a:srgbClr val="FF3300"/>
                </a:solidFill>
                <a:latin typeface="Arial" charset="0"/>
                <a:ea typeface="Geneva" charset="0"/>
              </a:rPr>
              <a:t>LORD</a:t>
            </a:r>
            <a:r>
              <a:rPr lang="mr-IN" altLang="ja-JP" b="1" dirty="0">
                <a:solidFill>
                  <a:srgbClr val="FF3300"/>
                </a:solidFill>
                <a:latin typeface="Arial" charset="0"/>
                <a:ea typeface="Geneva" charset="0"/>
              </a:rPr>
              <a:t>'</a:t>
            </a:r>
            <a:r>
              <a:rPr lang="en-US" b="1" dirty="0">
                <a:solidFill>
                  <a:srgbClr val="FF3300"/>
                </a:solidFill>
                <a:latin typeface="Arial" charset="0"/>
                <a:ea typeface="Geneva" charset="0"/>
              </a:rPr>
              <a:t>s</a:t>
            </a:r>
            <a:r>
              <a:rPr lang="mr-IN" altLang="ja-JP" sz="2800" b="1" dirty="0">
                <a:latin typeface="Arial" charset="0"/>
                <a:ea typeface="Geneva" charset="0"/>
              </a:rPr>
              <a:t>"</a:t>
            </a:r>
            <a:r>
              <a:rPr lang="en-US" sz="2800" b="1" dirty="0">
                <a:latin typeface="Arial" charset="0"/>
                <a:ea typeface="Geneva" charset="0"/>
              </a:rPr>
              <a:t> (v. 21)</a:t>
            </a:r>
          </a:p>
        </p:txBody>
      </p:sp>
      <p:sp>
        <p:nvSpPr>
          <p:cNvPr id="142339"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2340" name="Text Box 15"/>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en-US" sz="4800" dirty="0">
                <a:solidFill>
                  <a:schemeClr val="bg1"/>
                </a:solidFill>
                <a:latin typeface="Arial" charset="0"/>
                <a:ea typeface="Osaka" charset="0"/>
                <a:cs typeface="Arial" charset="0"/>
              </a:rPr>
              <a:t>II. </a:t>
            </a:r>
            <a:r>
              <a:rPr lang="en-US" sz="4800"/>
              <a:t>God </a:t>
            </a:r>
            <a:r>
              <a:rPr lang="en-US" sz="4800">
                <a:solidFill>
                  <a:srgbClr val="FFFF00"/>
                </a:solidFill>
              </a:rPr>
              <a:t>blesses</a:t>
            </a:r>
            <a:r>
              <a:rPr lang="en-US" sz="4800"/>
              <a:t> the </a:t>
            </a:r>
            <a:r>
              <a:rPr lang="en-US" sz="4800">
                <a:solidFill>
                  <a:srgbClr val="FFFFFF"/>
                </a:solidFill>
              </a:rPr>
              <a:t>humble</a:t>
            </a:r>
            <a:r>
              <a:rPr lang="en-US" sz="4800"/>
              <a:t>.</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4800" dirty="0">
                <a:solidFill>
                  <a:srgbClr val="FFFFFF"/>
                </a:solidFill>
                <a:latin typeface="Arial" charset="0"/>
                <a:ea typeface="Osaka" charset="0"/>
                <a:cs typeface="Arial" charset="0"/>
              </a:rPr>
              <a:t>Obadiah 15-21</a:t>
            </a:r>
          </a:p>
        </p:txBody>
      </p:sp>
    </p:spTree>
    <p:extLst>
      <p:ext uri="{BB962C8B-B14F-4D97-AF65-F5344CB8AC3E}">
        <p14:creationId xmlns:p14="http://schemas.microsoft.com/office/powerpoint/2010/main" val="292354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393908841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 is</a:t>
            </a:r>
            <a:r>
              <a:rPr lang="en-US" sz="3600" b="1" dirty="0">
                <a:effectLst>
                  <a:glow rad="127000">
                    <a:schemeClr val="tx1"/>
                  </a:glow>
                </a:effectLst>
                <a:latin typeface="Arial" charset="0"/>
                <a:ea typeface="ＭＳ Ｐゴシック" charset="0"/>
                <a:cs typeface="ＭＳ Ｐゴシック" charset="0"/>
              </a:rPr>
              <a:t> near</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all nations.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As you have done, it will be done to you;</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your deeds will return upon your own head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15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388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Just as you swallowed up my people on my holy mountain, so you and the surrounding nations will swallow the punishment I pour out on you. Yes, all you nations will drink and stagger and disappear from history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369117755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Edom Over Israel</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Over Edom</a:t>
              </a:r>
              <a:endParaRPr lang="en-US" b="1" dirty="0">
                <a:solidFill>
                  <a:srgbClr val="000000"/>
                </a:solidFill>
                <a:effectLst>
                  <a:glow rad="228600">
                    <a:srgbClr val="000000"/>
                  </a:glow>
                </a:effectLst>
                <a:latin typeface="Trebuchet MS" charset="0"/>
                <a:ea typeface="Osaka" charset="0"/>
                <a:cs typeface="Osaka" charset="0"/>
              </a:endParaRPr>
            </a:p>
          </p:txBody>
        </p:sp>
      </p:grpSp>
    </p:spTree>
    <p:extLst>
      <p:ext uri="{BB962C8B-B14F-4D97-AF65-F5344CB8AC3E}">
        <p14:creationId xmlns:p14="http://schemas.microsoft.com/office/powerpoint/2010/main" val="12925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4279854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1652294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672546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87187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Rectangle 2"/>
          <p:cNvSpPr txBox="1">
            <a:spLocks noChangeArrowheads="1"/>
          </p:cNvSpPr>
          <p:nvPr/>
        </p:nvSpPr>
        <p:spPr bwMode="auto">
          <a:xfrm>
            <a:off x="0" y="1556792"/>
            <a:ext cx="4644008" cy="5301208"/>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But Jerusalem will become a refuge for those who escape;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 it will be a holy place.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And the people of Israel will come back to reclaim their inheritance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1367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Rectangle 2"/>
          <p:cNvSpPr txBox="1">
            <a:spLocks noChangeArrowheads="1"/>
          </p:cNvSpPr>
          <p:nvPr/>
        </p:nvSpPr>
        <p:spPr bwMode="auto">
          <a:xfrm>
            <a:off x="0" y="1916831"/>
            <a:ext cx="5508104" cy="5027263"/>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The people of Israel will be a raging fire, and Edom a field of dry stubble. The descendants of Joseph will be a flame roaring across the field, devouring everything. There will be no survivors in Edom. I,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have spoken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06010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en-US" sz="6000">
                <a:solidFill>
                  <a:schemeClr val="bg1"/>
                </a:solidFill>
              </a:rPr>
              <a:t>Is There a Future for National Israel?</a:t>
            </a:r>
            <a:endParaRPr lang="en-US"/>
          </a:p>
        </p:txBody>
      </p:sp>
      <p:sp>
        <p:nvSpPr>
          <p:cNvPr id="428036" name="Text Box 4"/>
          <p:cNvSpPr txBox="1">
            <a:spLocks noChangeArrowheads="1"/>
          </p:cNvSpPr>
          <p:nvPr/>
        </p:nvSpPr>
        <p:spPr bwMode="auto">
          <a:xfrm>
            <a:off x="8181975" y="71438"/>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155u</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triped Right Arrow 5">
            <a:extLst>
              <a:ext uri="{FF2B5EF4-FFF2-40B4-BE49-F238E27FC236}">
                <a16:creationId xmlns:a16="http://schemas.microsoft.com/office/drawing/2014/main" id="{85F2D8FD-7560-C44C-9E97-2943631BCDCD}"/>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i="1" dirty="0">
                <a:effectLst>
                  <a:glow rad="127000">
                    <a:schemeClr val="tx1"/>
                  </a:glow>
                </a:effectLst>
                <a:latin typeface="Arial" charset="0"/>
                <a:ea typeface="ＭＳ Ｐゴシック" charset="0"/>
                <a:cs typeface="ＭＳ Ｐゴシック" charset="0"/>
              </a:rPr>
              <a:t>What do these men have to offer us?</a:t>
            </a: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indent="-542925" algn="l">
              <a:defRPr/>
            </a:pPr>
            <a:r>
              <a:rPr lang="en-US" sz="8800" b="1" dirty="0">
                <a:solidFill>
                  <a:srgbClr val="000000"/>
                </a:solidFill>
                <a:effectLst/>
                <a:latin typeface="Times New Roman"/>
                <a:ea typeface="ＭＳ Ｐゴシック" charset="0"/>
                <a:cs typeface="Times New Roman"/>
              </a:rPr>
              <a:t>Major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8800" b="1" dirty="0">
                <a:solidFill>
                  <a:srgbClr val="000000"/>
                </a:solidFill>
                <a:effectLst/>
                <a:latin typeface="Times New Roman"/>
                <a:ea typeface="ＭＳ Ｐゴシック" charset="0"/>
                <a:cs typeface="Times New Roman"/>
              </a:rPr>
              <a:t>Minor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rgbClr val="000000"/>
                </a:solidFill>
                <a:effectLst/>
                <a:latin typeface="Times New Roman"/>
                <a:ea typeface="ＭＳ Ｐゴシック" charset="0"/>
                <a:cs typeface="Times New Roman"/>
              </a:rPr>
              <a:t>FROM</a:t>
            </a:r>
            <a:endParaRPr lang="en-US" sz="1400" b="1" dirty="0">
              <a:solidFill>
                <a:srgbClr val="000000"/>
              </a:solidFill>
              <a:effectLst/>
              <a:latin typeface="Times New Roman"/>
              <a:ea typeface="ＭＳ Ｐゴシック" charset="0"/>
              <a:cs typeface="Times New Roman"/>
            </a:endParaRPr>
          </a:p>
        </p:txBody>
      </p:sp>
    </p:spTree>
    <p:extLst>
      <p:ext uri="{BB962C8B-B14F-4D97-AF65-F5344CB8AC3E}">
        <p14:creationId xmlns:p14="http://schemas.microsoft.com/office/powerpoint/2010/main" val="256848101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7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A0004"/>
                </a:solidFill>
                <a:latin typeface="Times"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FFD34A"/>
                </a:solidFill>
                <a:latin typeface="Times" charset="0"/>
              </a:rPr>
              <a:t>ca. 2000 B.C.</a:t>
            </a:r>
            <a:endParaRPr lang="en-US" sz="1800" b="1">
              <a:solidFill>
                <a:srgbClr val="FFD34A"/>
              </a:solidFill>
              <a:latin typeface="Times" charset="0"/>
            </a:endParaRPr>
          </a:p>
        </p:txBody>
      </p:sp>
      <p:sp>
        <p:nvSpPr>
          <p:cNvPr id="62474"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The CALL</a:t>
            </a:r>
          </a:p>
        </p:txBody>
      </p:sp>
      <p:sp>
        <p:nvSpPr>
          <p:cNvPr id="6247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790015"/>
                </a:solidFill>
                <a:latin typeface="Times"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pitchFamily="-107" charset="0"/>
                </a:rPr>
                <a:t>A</a:t>
              </a:r>
              <a:r>
                <a:rPr lang="en-US" sz="6000">
                  <a:solidFill>
                    <a:srgbClr val="FFD34A"/>
                  </a:solidFill>
                  <a:latin typeface="Times" pitchFamily="-107"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4800" b="1">
                <a:effectLst>
                  <a:outerShdw blurRad="38100" dist="38100" dir="2700000" algn="tl">
                    <a:srgbClr val="000000"/>
                  </a:outerShdw>
                </a:effectLst>
              </a:rPr>
              <a:t>ISHMAEL &amp; ISAAC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2494" name="Rectangle 4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2495"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21986" name="Rectangle 66"/>
          <p:cNvSpPr>
            <a:spLocks noChangeArrowheads="1"/>
          </p:cNvSpPr>
          <p:nvPr/>
        </p:nvSpPr>
        <p:spPr bwMode="auto">
          <a:xfrm>
            <a:off x="6273559"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eaLnBrk="0" hangingPunct="0">
              <a:defRPr/>
            </a:pPr>
            <a:r>
              <a:rPr lang="en-US" sz="3600" b="1" i="1">
                <a:solidFill>
                  <a:srgbClr val="FFFFFF"/>
                </a:solidFill>
                <a:latin typeface="Kosher-Normal" charset="0"/>
              </a:rPr>
              <a:t>AC</a:t>
            </a:r>
            <a:endParaRPr lang="en-US" sz="2000" i="1">
              <a:solidFill>
                <a:srgbClr val="FFFFFF"/>
              </a:solidFill>
              <a:latin typeface="Helvetica" charset="0"/>
            </a:endParaRPr>
          </a:p>
        </p:txBody>
      </p:sp>
      <p:sp>
        <p:nvSpPr>
          <p:cNvPr id="721987"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eaLnBrk="0" hangingPunct="0">
              <a:defRPr/>
            </a:pPr>
            <a:r>
              <a:rPr lang="en-US" sz="3600" b="1" i="1" dirty="0">
                <a:solidFill>
                  <a:srgbClr val="FFFFFF"/>
                </a:solidFill>
                <a:latin typeface="Helvetica" charset="0"/>
              </a:rPr>
              <a:t>Gen. 12:1-3</a:t>
            </a:r>
            <a:endParaRPr lang="en-US" sz="2800" b="1" i="1" dirty="0">
              <a:solidFill>
                <a:srgbClr val="FFFFFF"/>
              </a:solidFill>
              <a:latin typeface="Helvetica"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1840697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1800" b="1">
                <a:solidFill>
                  <a:srgbClr val="FFFF00"/>
                </a:solidFill>
                <a:latin typeface="Times" pitchFamily="-107"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FFFFFF"/>
                </a:solidFill>
                <a:latin typeface="Times"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31"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FFFFFF"/>
                </a:solidFill>
                <a:latin typeface="Times" charset="0"/>
              </a:rPr>
              <a:t>ABRAHAM</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0" name="Rectangle 32"/>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eaLnBrk="0" hangingPunct="0">
                  <a:defRPr/>
                </a:pPr>
                <a:r>
                  <a:rPr lang="en-US" sz="2800" b="1">
                    <a:solidFill>
                      <a:srgbClr val="FFFF00"/>
                    </a:solidFill>
                    <a:latin typeface="Times" charset="0"/>
                  </a:rPr>
                  <a:t>JEWISH PEOPLE</a:t>
                </a:r>
                <a:endParaRPr lang="en-US" sz="2800" b="1">
                  <a:solidFill>
                    <a:srgbClr val="FFFFFF"/>
                  </a:solidFill>
                  <a:latin typeface="Times" charset="0"/>
                </a:endParaRPr>
              </a:p>
              <a:p>
                <a:pPr eaLnBrk="0" hangingPunct="0">
                  <a:defRPr/>
                </a:pPr>
                <a:r>
                  <a:rPr lang="en-US" sz="2800" b="1">
                    <a:solidFill>
                      <a:srgbClr val="FFFFFF"/>
                    </a:solidFill>
                    <a:latin typeface="Times" charset="0"/>
                  </a:rPr>
                  <a:t>THROUGH </a:t>
                </a:r>
                <a:r>
                  <a:rPr lang="en-US" sz="2800" b="1">
                    <a:solidFill>
                      <a:srgbClr val="00FFCC"/>
                    </a:solidFill>
                    <a:latin typeface="Times" charset="0"/>
                  </a:rPr>
                  <a:t>ISAAC</a:t>
                </a:r>
                <a:endParaRPr lang="en-US" sz="2800" b="1">
                  <a:solidFill>
                    <a:srgbClr val="FFFFFF"/>
                  </a:solidFill>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5" name="Rectangle 37"/>
              <p:cNvSpPr>
                <a:spLocks noChangeArrowheads="1"/>
              </p:cNvSpPr>
              <p:nvPr/>
            </p:nvSpPr>
            <p:spPr bwMode="auto">
              <a:xfrm>
                <a:off x="779"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eaLnBrk="0" hangingPunct="0">
                  <a:defRPr/>
                </a:pPr>
                <a:r>
                  <a:rPr lang="en-US" sz="2800" b="1">
                    <a:solidFill>
                      <a:srgbClr val="FFFF00"/>
                    </a:solidFill>
                    <a:latin typeface="Times" charset="0"/>
                  </a:rPr>
                  <a:t>  ARABIC PEOPLES</a:t>
                </a:r>
                <a:endParaRPr lang="en-US" sz="2800" b="1">
                  <a:solidFill>
                    <a:srgbClr val="FFFFFF"/>
                  </a:solidFill>
                  <a:latin typeface="Times" charset="0"/>
                </a:endParaRPr>
              </a:p>
              <a:p>
                <a:pPr algn="r" eaLnBrk="0" hangingPunct="0">
                  <a:defRPr/>
                </a:pPr>
                <a:r>
                  <a:rPr lang="en-US" sz="2800" b="1">
                    <a:solidFill>
                      <a:srgbClr val="FFFFFF"/>
                    </a:solidFill>
                    <a:latin typeface="Times" charset="0"/>
                  </a:rPr>
                  <a:t>THROUGH </a:t>
                </a:r>
                <a:r>
                  <a:rPr lang="en-US" sz="2800" b="1">
                    <a:solidFill>
                      <a:srgbClr val="00FF00"/>
                    </a:solidFill>
                    <a:latin typeface="Times" charset="0"/>
                  </a:rPr>
                  <a:t>ISHMAEL</a:t>
                </a:r>
                <a:endParaRPr lang="en-US" sz="2800" b="1">
                  <a:solidFill>
                    <a:srgbClr val="FFFFFF"/>
                  </a:solidFill>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4537" name="Group 41"/>
          <p:cNvGrpSpPr>
            <a:grpSpLocks/>
          </p:cNvGrpSpPr>
          <p:nvPr/>
        </p:nvGrpSpPr>
        <p:grpSpPr bwMode="auto">
          <a:xfrm>
            <a:off x="6121400" y="1514475"/>
            <a:ext cx="2419350" cy="1387475"/>
            <a:chOff x="3888" y="970"/>
            <a:chExt cx="1524" cy="874"/>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3200">
                  <a:solidFill>
                    <a:srgbClr val="FFFF00"/>
                  </a:solidFill>
                  <a:latin typeface="Times" charset="0"/>
                </a:rPr>
                <a:t>AC</a:t>
              </a:r>
              <a:endParaRPr lang="en-US" sz="2800">
                <a:solidFill>
                  <a:srgbClr val="FFFF00"/>
                </a:solidFill>
                <a:latin typeface="Times" charset="0"/>
              </a:endParaRPr>
            </a:p>
          </p:txBody>
        </p:sp>
        <p:sp>
          <p:nvSpPr>
            <p:cNvPr id="790571" name="Rectangle 43"/>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en-US" sz="3600" b="1" i="1">
                  <a:solidFill>
                    <a:srgbClr val="FFFF00"/>
                  </a:solidFill>
                  <a:latin typeface="Times" charset="0"/>
                </a:rPr>
                <a:t>Gen. 12:1-3</a:t>
              </a:r>
              <a:endParaRPr lang="en-US" sz="2800" b="1" i="1">
                <a:solidFill>
                  <a:srgbClr val="FFFF00"/>
                </a:solidFill>
                <a:latin typeface="Times"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4546"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4547"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spTree>
    <p:extLst>
      <p:ext uri="{BB962C8B-B14F-4D97-AF65-F5344CB8AC3E}">
        <p14:creationId xmlns:p14="http://schemas.microsoft.com/office/powerpoint/2010/main" val="40522697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1800" b="1">
                <a:solidFill>
                  <a:srgbClr val="FFFF00"/>
                </a:solidFill>
                <a:latin typeface="Times" pitchFamily="-107"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FFFFFF"/>
                </a:solidFill>
                <a:latin typeface="Times"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79"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FFFFFF"/>
                </a:solidFill>
                <a:latin typeface="Times"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82" name="Rectangle 30"/>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eaLnBrk="0" hangingPunct="0">
                  <a:defRPr/>
                </a:pPr>
                <a:r>
                  <a:rPr lang="en-US" sz="2800" b="1">
                    <a:solidFill>
                      <a:srgbClr val="FFFF00"/>
                    </a:solidFill>
                    <a:latin typeface="Times" charset="0"/>
                  </a:rPr>
                  <a:t>JEWISH PEOPLE</a:t>
                </a:r>
                <a:endParaRPr lang="en-US" sz="2800" b="1">
                  <a:solidFill>
                    <a:srgbClr val="FFFFFF"/>
                  </a:solidFill>
                  <a:latin typeface="Times" charset="0"/>
                </a:endParaRPr>
              </a:p>
              <a:p>
                <a:pPr eaLnBrk="0" hangingPunct="0">
                  <a:defRPr/>
                </a:pPr>
                <a:r>
                  <a:rPr lang="en-US" sz="2800" b="1">
                    <a:solidFill>
                      <a:srgbClr val="FFFFFF"/>
                    </a:solidFill>
                    <a:latin typeface="Times" charset="0"/>
                  </a:rPr>
                  <a:t>THROUGH </a:t>
                </a:r>
                <a:r>
                  <a:rPr lang="en-US" sz="2800" b="1">
                    <a:solidFill>
                      <a:srgbClr val="00FFCC"/>
                    </a:solidFill>
                    <a:latin typeface="Times" charset="0"/>
                  </a:rPr>
                  <a:t>ISAAC</a:t>
                </a:r>
                <a:endParaRPr lang="en-US" sz="2800" b="1">
                  <a:solidFill>
                    <a:srgbClr val="FFFFFF"/>
                  </a:solidFill>
                  <a:latin typeface="Times"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87" name="Rectangle 35"/>
              <p:cNvSpPr>
                <a:spLocks noChangeArrowheads="1"/>
              </p:cNvSpPr>
              <p:nvPr/>
            </p:nvSpPr>
            <p:spPr bwMode="auto">
              <a:xfrm>
                <a:off x="781"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eaLnBrk="0" hangingPunct="0">
                  <a:defRPr/>
                </a:pPr>
                <a:r>
                  <a:rPr lang="en-US" sz="2800" b="1">
                    <a:solidFill>
                      <a:srgbClr val="FFFF00"/>
                    </a:solidFill>
                    <a:latin typeface="Times" charset="0"/>
                  </a:rPr>
                  <a:t>  ARABIC PEOPLES</a:t>
                </a:r>
                <a:endParaRPr lang="en-US" sz="2800" b="1">
                  <a:solidFill>
                    <a:srgbClr val="FFFFFF"/>
                  </a:solidFill>
                  <a:latin typeface="Times" charset="0"/>
                </a:endParaRPr>
              </a:p>
              <a:p>
                <a:pPr algn="r" eaLnBrk="0" hangingPunct="0">
                  <a:defRPr/>
                </a:pPr>
                <a:r>
                  <a:rPr lang="en-US" sz="2800" b="1">
                    <a:solidFill>
                      <a:srgbClr val="FFFFFF"/>
                    </a:solidFill>
                    <a:latin typeface="Times" charset="0"/>
                  </a:rPr>
                  <a:t>THROUGH </a:t>
                </a:r>
                <a:r>
                  <a:rPr lang="en-US" sz="2800" b="1">
                    <a:solidFill>
                      <a:srgbClr val="00FF00"/>
                    </a:solidFill>
                    <a:latin typeface="Times" charset="0"/>
                  </a:rPr>
                  <a:t>ISHMAEL</a:t>
                </a:r>
                <a:endParaRPr lang="en-US" sz="2800" b="1">
                  <a:solidFill>
                    <a:srgbClr val="FFFFFF"/>
                  </a:solidFill>
                  <a:latin typeface="Times"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66584" name="Group 39"/>
          <p:cNvGrpSpPr>
            <a:grpSpLocks/>
          </p:cNvGrpSpPr>
          <p:nvPr/>
        </p:nvGrpSpPr>
        <p:grpSpPr bwMode="auto">
          <a:xfrm>
            <a:off x="6121400" y="1514475"/>
            <a:ext cx="2419350" cy="1387475"/>
            <a:chOff x="3888" y="970"/>
            <a:chExt cx="1524" cy="874"/>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3200">
                  <a:solidFill>
                    <a:srgbClr val="FFFF00"/>
                  </a:solidFill>
                  <a:latin typeface="Times" charset="0"/>
                </a:rPr>
                <a:t>AC</a:t>
              </a:r>
              <a:endParaRPr lang="en-US" sz="2800">
                <a:solidFill>
                  <a:srgbClr val="FFFF00"/>
                </a:solidFill>
                <a:latin typeface="Times" charset="0"/>
              </a:endParaRPr>
            </a:p>
          </p:txBody>
        </p:sp>
        <p:sp>
          <p:nvSpPr>
            <p:cNvPr id="791593" name="Rectangle 41"/>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en-US" sz="3600" b="1" i="1">
                  <a:solidFill>
                    <a:srgbClr val="FFFF00"/>
                  </a:solidFill>
                  <a:latin typeface="Times" charset="0"/>
                </a:rPr>
                <a:t>Gen. 12:1-3</a:t>
              </a:r>
              <a:endParaRPr lang="en-US" sz="2800" b="1" i="1">
                <a:solidFill>
                  <a:srgbClr val="FFFF00"/>
                </a:solidFill>
                <a:latin typeface="Times"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92"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6593" name="Rectangle 5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6594" name="Rectangle 5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6595"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grpSp>
    </p:spTree>
    <p:extLst>
      <p:ext uri="{BB962C8B-B14F-4D97-AF65-F5344CB8AC3E}">
        <p14:creationId xmlns:p14="http://schemas.microsoft.com/office/powerpoint/2010/main" val="3366225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Then God said, </a:t>
            </a:r>
            <a:r>
              <a:rPr lang="mr-IN" altLang="ja-JP" sz="2400" b="1" dirty="0">
                <a:solidFill>
                  <a:srgbClr val="FFFF00"/>
                </a:solidFill>
                <a:latin typeface="Arial" charset="0"/>
              </a:rPr>
              <a:t>"</a:t>
            </a:r>
            <a:r>
              <a:rPr lang="en-US" sz="2400" b="1" dirty="0">
                <a:solidFill>
                  <a:srgbClr val="FFFF00"/>
                </a:solidFill>
                <a:latin typeface="Arial" charset="0"/>
              </a:rPr>
              <a:t>Take your son, your only son, Isaac, whom you love, and go to the region of Moriah.  Sacrifice him there as a burnt offering, on one of the mountains I will tell you about.</a:t>
            </a:r>
            <a:r>
              <a:rPr lang="mr-IN" altLang="ja-JP" sz="2400" b="1" dirty="0">
                <a:solidFill>
                  <a:srgbClr val="FFFF00"/>
                </a:solidFill>
                <a:latin typeface="Arial" charset="0"/>
              </a:rPr>
              <a:t>"</a:t>
            </a:r>
            <a:r>
              <a:rPr lang="en-US" sz="2400" b="1" dirty="0">
                <a:solidFill>
                  <a:srgbClr val="FFFF00"/>
                </a:solidFill>
                <a:latin typeface="Arial" charset="0"/>
              </a:rPr>
              <a:t> 					</a:t>
            </a:r>
            <a:r>
              <a:rPr lang="en-US" sz="1800" b="1" dirty="0">
                <a:solidFill>
                  <a:srgbClr val="FFFF00"/>
                </a:solidFill>
                <a:latin typeface="Arial" charset="0"/>
              </a:rPr>
              <a:t>Genesis 22:2</a:t>
            </a:r>
            <a:endParaRPr lang="en-US" sz="2400" b="1" dirty="0">
              <a:solidFill>
                <a:srgbClr val="FFFF00"/>
              </a:solidFill>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861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2000" b="1" i="1" dirty="0">
                <a:solidFill>
                  <a:srgbClr val="66FFFF"/>
                </a:solidFill>
                <a:latin typeface="Arial" charset="0"/>
              </a:rPr>
              <a:t>NIV study note: :</a:t>
            </a:r>
            <a:r>
              <a:rPr lang="mr-IN" altLang="ja-JP" sz="2000" b="1" i="1" dirty="0">
                <a:solidFill>
                  <a:srgbClr val="66FFFF"/>
                </a:solidFill>
                <a:latin typeface="Arial" charset="0"/>
              </a:rPr>
              <a:t>"</a:t>
            </a:r>
            <a:r>
              <a:rPr lang="en-US" sz="2000" b="1" i="1" dirty="0">
                <a:solidFill>
                  <a:srgbClr val="66FFFF"/>
                </a:solidFill>
                <a:latin typeface="Arial" charset="0"/>
              </a:rPr>
              <a:t>In the Hebrew text, </a:t>
            </a:r>
            <a:r>
              <a:rPr lang="mr-IN" altLang="ja-JP" sz="2000" b="1" i="1" dirty="0">
                <a:solidFill>
                  <a:srgbClr val="66FFFF"/>
                </a:solidFill>
                <a:latin typeface="Arial" charset="0"/>
              </a:rPr>
              <a:t>"</a:t>
            </a:r>
            <a:r>
              <a:rPr lang="en-US" sz="2000" b="1" i="1" dirty="0">
                <a:solidFill>
                  <a:srgbClr val="66FFFF"/>
                </a:solidFill>
                <a:latin typeface="Arial" charset="0"/>
              </a:rPr>
              <a:t>Isaac</a:t>
            </a:r>
            <a:r>
              <a:rPr lang="mr-IN" altLang="ja-JP" sz="2000" b="1" i="1" dirty="0">
                <a:solidFill>
                  <a:srgbClr val="66FFFF"/>
                </a:solidFill>
                <a:latin typeface="Arial" charset="0"/>
              </a:rPr>
              <a:t>"</a:t>
            </a:r>
            <a:r>
              <a:rPr lang="en-US" sz="2000" b="1" i="1" dirty="0">
                <a:solidFill>
                  <a:srgbClr val="66FFFF"/>
                </a:solidFill>
                <a:latin typeface="Arial" charset="0"/>
              </a:rPr>
              <a:t> follows the clause </a:t>
            </a:r>
            <a:r>
              <a:rPr lang="mr-IN" altLang="ja-JP" sz="2000" b="1" i="1" dirty="0">
                <a:solidFill>
                  <a:srgbClr val="66FFFF"/>
                </a:solidFill>
                <a:latin typeface="Arial" charset="0"/>
              </a:rPr>
              <a:t>"</a:t>
            </a:r>
            <a:r>
              <a:rPr lang="en-US" sz="2000" b="1" i="1" dirty="0">
                <a:solidFill>
                  <a:srgbClr val="66FFFF"/>
                </a:solidFill>
                <a:latin typeface="Arial" charset="0"/>
              </a:rPr>
              <a:t>whom you love,</a:t>
            </a:r>
            <a:r>
              <a:rPr lang="mr-IN" altLang="ja-JP" sz="2000" b="1" i="1" dirty="0">
                <a:solidFill>
                  <a:srgbClr val="66FFFF"/>
                </a:solidFill>
                <a:latin typeface="Arial" charset="0"/>
              </a:rPr>
              <a:t>"</a:t>
            </a:r>
            <a:r>
              <a:rPr lang="en-US" sz="2000" b="1" i="1" dirty="0">
                <a:solidFill>
                  <a:srgbClr val="66FFFF"/>
                </a:solidFill>
                <a:latin typeface="Arial" charset="0"/>
              </a:rPr>
              <a:t> in order to heighten the effect: </a:t>
            </a:r>
            <a:r>
              <a:rPr lang="mr-IN" altLang="ja-JP" sz="2000" b="1" i="1" dirty="0">
                <a:solidFill>
                  <a:srgbClr val="66FFFF"/>
                </a:solidFill>
                <a:latin typeface="Arial" charset="0"/>
              </a:rPr>
              <a:t>"</a:t>
            </a:r>
            <a:r>
              <a:rPr lang="en-US" sz="2000" b="1" i="1" dirty="0">
                <a:solidFill>
                  <a:srgbClr val="66FFFF"/>
                </a:solidFill>
                <a:latin typeface="Arial" charset="0"/>
              </a:rPr>
              <a:t>your son, your only son, whom you love -- Isaac.</a:t>
            </a:r>
            <a:r>
              <a:rPr lang="mr-IN" altLang="ja-JP" sz="2000" b="1" i="1" dirty="0">
                <a:solidFill>
                  <a:srgbClr val="66FFFF"/>
                </a:solidFill>
                <a:latin typeface="Arial" charset="0"/>
              </a:rPr>
              <a:t>"</a:t>
            </a:r>
            <a:r>
              <a:rPr lang="en-US" sz="2000" b="1" i="1" dirty="0">
                <a:solidFill>
                  <a:srgbClr val="66FFFF"/>
                </a:solidFill>
                <a:latin typeface="Arial" charset="0"/>
              </a:rPr>
              <a:t>  Isaac was the only </a:t>
            </a:r>
            <a:r>
              <a:rPr lang="mr-IN" altLang="ja-JP" sz="2000" b="1" i="1" dirty="0">
                <a:solidFill>
                  <a:srgbClr val="66FFFF"/>
                </a:solidFill>
                <a:latin typeface="Arial" charset="0"/>
              </a:rPr>
              <a:t>"</a:t>
            </a:r>
            <a:r>
              <a:rPr lang="en-US" sz="2000" b="1" i="1" dirty="0">
                <a:solidFill>
                  <a:srgbClr val="66FFFF"/>
                </a:solidFill>
                <a:latin typeface="Arial" charset="0"/>
              </a:rPr>
              <a:t>son of the Promise.</a:t>
            </a:r>
            <a:r>
              <a:rPr lang="mr-IN" altLang="ja-JP" sz="2000" b="1" i="1" dirty="0">
                <a:solidFill>
                  <a:srgbClr val="66FFFF"/>
                </a:solidFill>
                <a:latin typeface="Arial" charset="0"/>
              </a:rPr>
              <a:t>"</a:t>
            </a:r>
            <a:endParaRPr lang="en-US" sz="2000" b="1" i="1" dirty="0">
              <a:solidFill>
                <a:srgbClr val="66FFFF"/>
              </a:solidFill>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4400">
                <a:effectLst>
                  <a:outerShdw blurRad="38100" dist="38100" dir="2700000" algn="tl">
                    <a:srgbClr val="000000"/>
                  </a:outerShdw>
                </a:effectLst>
                <a:latin typeface="Arial Black" charset="0"/>
              </a:rPr>
              <a:t>WHICH SON?</a:t>
            </a: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2426" name="Oval 26"/>
          <p:cNvSpPr>
            <a:spLocks noChangeArrowheads="1"/>
          </p:cNvSpPr>
          <p:nvPr/>
        </p:nvSpPr>
        <p:spPr bwMode="auto">
          <a:xfrm>
            <a:off x="2811463"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7" name="Oval 27"/>
          <p:cNvSpPr>
            <a:spLocks noChangeArrowheads="1"/>
          </p:cNvSpPr>
          <p:nvPr/>
        </p:nvSpPr>
        <p:spPr bwMode="auto">
          <a:xfrm>
            <a:off x="5054600"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8" name="Oval 28"/>
          <p:cNvSpPr>
            <a:spLocks noChangeArrowheads="1"/>
          </p:cNvSpPr>
          <p:nvPr/>
        </p:nvSpPr>
        <p:spPr bwMode="auto">
          <a:xfrm>
            <a:off x="456981" y="4583113"/>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eaLnBrk="0" hangingPunct="0">
              <a:spcBef>
                <a:spcPct val="50000"/>
              </a:spcBef>
              <a:defRPr/>
            </a:pPr>
            <a:r>
              <a:rPr lang="en-US" sz="2000" b="1" i="1" dirty="0">
                <a:solidFill>
                  <a:srgbClr val="66FFFF"/>
                </a:solidFill>
                <a:latin typeface="Arial" pitchFamily="-107" charset="0"/>
              </a:rPr>
              <a:t>	</a:t>
            </a:r>
            <a:r>
              <a:rPr lang="en-US" sz="2000" b="1" i="1" dirty="0">
                <a:solidFill>
                  <a:srgbClr val="FFFFFF"/>
                </a:solidFill>
                <a:latin typeface="Arial" pitchFamily="-107" charset="0"/>
              </a:rPr>
              <a:t>2 </a:t>
            </a:r>
            <a:r>
              <a:rPr lang="en-US" sz="2000" b="1" i="1" dirty="0" err="1">
                <a:solidFill>
                  <a:srgbClr val="FFFFFF"/>
                </a:solidFill>
                <a:latin typeface="Arial" pitchFamily="-107" charset="0"/>
              </a:rPr>
              <a:t>Chr</a:t>
            </a:r>
            <a:r>
              <a:rPr lang="en-US" sz="2000" b="1" i="1" dirty="0">
                <a:solidFill>
                  <a:srgbClr val="FFFFFF"/>
                </a:solidFill>
                <a:latin typeface="Arial" pitchFamily="-107" charset="0"/>
              </a:rPr>
              <a:t> 3:1     The author identifies this site with the 		Temple mount [locating today</a:t>
            </a:r>
            <a:r>
              <a:rPr lang="mr-IN" sz="2000" b="1" i="1" dirty="0">
                <a:solidFill>
                  <a:srgbClr val="FFFFFF"/>
                </a:solidFill>
                <a:latin typeface="Arial" pitchFamily="-107" charset="0"/>
              </a:rPr>
              <a:t>'</a:t>
            </a:r>
            <a:r>
              <a:rPr lang="en-US" sz="2000" b="1" i="1" dirty="0">
                <a:solidFill>
                  <a:srgbClr val="FFFFFF"/>
                </a:solidFill>
                <a:latin typeface="Arial" pitchFamily="-107" charset="0"/>
              </a:rPr>
              <a:t>s Dome of the Rock].</a:t>
            </a:r>
          </a:p>
        </p:txBody>
      </p:sp>
      <p:sp>
        <p:nvSpPr>
          <p:cNvPr id="742429" name="Oval 29"/>
          <p:cNvSpPr>
            <a:spLocks noChangeArrowheads="1"/>
          </p:cNvSpPr>
          <p:nvPr/>
        </p:nvSpPr>
        <p:spPr bwMode="auto">
          <a:xfrm>
            <a:off x="1239594" y="59578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3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22:2; 2 Chr. 3:1</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3</a:t>
            </a:r>
          </a:p>
        </p:txBody>
      </p:sp>
    </p:spTree>
    <p:extLst>
      <p:ext uri="{BB962C8B-B14F-4D97-AF65-F5344CB8AC3E}">
        <p14:creationId xmlns:p14="http://schemas.microsoft.com/office/powerpoint/2010/main" val="10921916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eaLnBrk="0" hangingPunct="0">
              <a:spcBef>
                <a:spcPct val="50000"/>
              </a:spcBef>
              <a:defRPr/>
            </a:pPr>
            <a:endParaRPr lang="en-US" sz="2000" b="1">
              <a:solidFill>
                <a:srgbClr val="FFD34A"/>
              </a:solidFill>
              <a:latin typeface="Comic Sans MS" pitchFamily="-107"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066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
        <p:nvSpPr>
          <p:cNvPr id="743447" name="Rectangle 23"/>
          <p:cNvSpPr>
            <a:spLocks noChangeArrowheads="1"/>
          </p:cNvSpPr>
          <p:nvPr/>
        </p:nvSpPr>
        <p:spPr bwMode="auto">
          <a:xfrm>
            <a:off x="1112838" y="2014538"/>
            <a:ext cx="6956425" cy="39655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eaLnBrk="0" hangingPunct="0">
              <a:spcBef>
                <a:spcPct val="50000"/>
              </a:spcBef>
              <a:defRPr/>
            </a:pPr>
            <a:r>
              <a:rPr lang="mr-IN" altLang="ja-JP" sz="2800" b="1" dirty="0">
                <a:solidFill>
                  <a:srgbClr val="FFFF00"/>
                </a:solidFill>
                <a:latin typeface="Arial" charset="0"/>
              </a:rPr>
              <a:t>"</a:t>
            </a:r>
            <a:r>
              <a:rPr lang="en-US" sz="2800" b="1" dirty="0">
                <a:solidFill>
                  <a:srgbClr val="FFFF00"/>
                </a:solidFill>
                <a:latin typeface="Arial" charset="0"/>
              </a:rPr>
              <a:t>And as for Ishmael, I have heard you.  Behold I have blessed him, and will make him fruitful, and will multiply him exceedingly.  He shall beget twelve princes, and I will make him a great nation.  </a:t>
            </a:r>
            <a:r>
              <a:rPr lang="en-US" sz="2800" b="1" i="1" dirty="0">
                <a:solidFill>
                  <a:srgbClr val="FFFF00"/>
                </a:solidFill>
                <a:latin typeface="Arial" charset="0"/>
              </a:rPr>
              <a:t>But My covenant I will establish with Isaac</a:t>
            </a:r>
            <a:r>
              <a:rPr lang="en-US" sz="2800" b="1" dirty="0">
                <a:solidFill>
                  <a:srgbClr val="FFFF00"/>
                </a:solidFill>
                <a:latin typeface="Arial" charset="0"/>
              </a:rPr>
              <a:t>, whom Sarah shall bear to you at this set time next year.</a:t>
            </a:r>
            <a:r>
              <a:rPr lang="mr-IN" altLang="ja-JP" sz="2800" b="1" dirty="0">
                <a:solidFill>
                  <a:srgbClr val="FFFF00"/>
                </a:solidFill>
                <a:latin typeface="Arial" charset="0"/>
              </a:rPr>
              <a:t>"</a:t>
            </a:r>
            <a:endParaRPr lang="en-US" sz="2800" b="1" dirty="0">
              <a:solidFill>
                <a:srgbClr val="FFFF00"/>
              </a:solidFill>
              <a:latin typeface="Arial" charset="0"/>
            </a:endParaRPr>
          </a:p>
          <a:p>
            <a:pPr eaLnBrk="0" hangingPunct="0">
              <a:spcBef>
                <a:spcPct val="50000"/>
              </a:spcBef>
              <a:defRPr/>
            </a:pPr>
            <a:r>
              <a:rPr lang="en-US" sz="2000" b="1" dirty="0">
                <a:solidFill>
                  <a:srgbClr val="FFFF00"/>
                </a:solidFill>
                <a:latin typeface="Arial" charset="0"/>
              </a:rPr>
              <a:t>				Gen. 17:20-21 (NKJV)</a:t>
            </a:r>
            <a:endParaRPr lang="en-US" sz="2800" b="1" dirty="0">
              <a:solidFill>
                <a:srgbClr val="FFFF00"/>
              </a:solidFill>
              <a:latin typeface="Arial" charset="0"/>
            </a:endParaRP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3450" name="Oval 26"/>
          <p:cNvSpPr>
            <a:spLocks noChangeArrowheads="1"/>
          </p:cNvSpPr>
          <p:nvPr/>
        </p:nvSpPr>
        <p:spPr bwMode="auto">
          <a:xfrm>
            <a:off x="3003550" y="20431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1107578" y="4137027"/>
            <a:ext cx="6943726" cy="950913"/>
            <a:chOff x="693" y="2630"/>
            <a:chExt cx="4374" cy="599"/>
          </a:xfrm>
        </p:grpSpPr>
        <p:sp>
          <p:nvSpPr>
            <p:cNvPr id="70685" name="Text Box 27"/>
            <p:cNvSpPr txBox="1">
              <a:spLocks noChangeArrowheads="1"/>
            </p:cNvSpPr>
            <p:nvPr/>
          </p:nvSpPr>
          <p:spPr bwMode="auto">
            <a:xfrm>
              <a:off x="1560" y="2630"/>
              <a:ext cx="3507"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b="1" i="1" u="sng" dirty="0">
                  <a:solidFill>
                    <a:srgbClr val="FFFFFF"/>
                  </a:solidFill>
                  <a:latin typeface="Arial" charset="0"/>
                </a:rPr>
                <a:t>But My covenant I will establish                 	</a:t>
              </a:r>
            </a:p>
          </p:txBody>
        </p:sp>
        <p:sp>
          <p:nvSpPr>
            <p:cNvPr id="70686" name="Text Box 28"/>
            <p:cNvSpPr txBox="1">
              <a:spLocks noChangeArrowheads="1"/>
            </p:cNvSpPr>
            <p:nvPr/>
          </p:nvSpPr>
          <p:spPr bwMode="auto">
            <a:xfrm>
              <a:off x="693" y="2902"/>
              <a:ext cx="3443"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b="1" i="1" u="sng" dirty="0">
                  <a:solidFill>
                    <a:srgbClr val="FFFFFF"/>
                  </a:solidFill>
                  <a:latin typeface="Arial" charset="0"/>
                </a:rPr>
                <a:t>with Isaac</a:t>
              </a: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4400">
                <a:effectLst>
                  <a:outerShdw blurRad="38100" dist="38100" dir="2700000" algn="tl">
                    <a:srgbClr val="000000"/>
                  </a:outerShdw>
                </a:effectLst>
                <a:latin typeface="Arial Black" charset="0"/>
              </a:rPr>
              <a:t>WHICH SON?</a:t>
            </a: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810169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COMPARE THE GIFTS </a:t>
            </a:r>
            <a:r>
              <a:rPr lang="en-US" b="1" i="1" u="sng">
                <a:solidFill>
                  <a:srgbClr val="FFFF00"/>
                </a:solidFill>
                <a:effectLst>
                  <a:outerShdw blurRad="38100" dist="38100" dir="2700000" algn="tl">
                    <a:srgbClr val="000000"/>
                  </a:outerShdw>
                </a:effectLst>
              </a:rPr>
              <a:t>TODAY</a:t>
            </a:r>
            <a:r>
              <a:rPr lang="en-US" b="1">
                <a:solidFill>
                  <a:srgbClr val="FFFF00"/>
                </a:solidFill>
                <a:effectLst>
                  <a:outerShdw blurRad="38100" dist="38100" dir="2700000" algn="tl">
                    <a:srgbClr val="000000"/>
                  </a:outerShdw>
                </a:effectLst>
              </a:rPr>
              <a:t>…</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ISHMAEL</a:t>
            </a: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2728" name="Rectangle 11"/>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2729" name="Rectangle 12"/>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b="1">
                <a:solidFill>
                  <a:srgbClr val="FFFF00"/>
                </a:solidFill>
                <a:effectLst>
                  <a:outerShdw blurRad="38100" dist="38100" dir="2700000" algn="tl">
                    <a:srgbClr val="000000"/>
                  </a:outerShdw>
                </a:effectLst>
              </a:rPr>
              <a:t>ISAAC</a:t>
            </a:r>
          </a:p>
        </p:txBody>
      </p:sp>
      <p:sp>
        <p:nvSpPr>
          <p:cNvPr id="744495" name="Text Box 47"/>
          <p:cNvSpPr txBox="1">
            <a:spLocks noChangeArrowheads="1"/>
          </p:cNvSpPr>
          <p:nvPr/>
        </p:nvSpPr>
        <p:spPr bwMode="auto">
          <a:xfrm>
            <a:off x="5235575" y="4365625"/>
            <a:ext cx="3101975" cy="1568450"/>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i="1" dirty="0">
                <a:solidFill>
                  <a:srgbClr val="FFFFFF"/>
                </a:solidFill>
                <a:effectLst>
                  <a:outerShdw blurRad="38100" dist="38100" dir="2700000" algn="tl">
                    <a:srgbClr val="000000"/>
                  </a:outerShdw>
                </a:effectLst>
              </a:rPr>
              <a:t>WHY THE   ENORMOUS DIFFERENCE?</a:t>
            </a:r>
          </a:p>
        </p:txBody>
      </p:sp>
    </p:spTree>
    <p:extLst>
      <p:ext uri="{BB962C8B-B14F-4D97-AF65-F5344CB8AC3E}">
        <p14:creationId xmlns:p14="http://schemas.microsoft.com/office/powerpoint/2010/main" val="22286249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fontAlgn="auto">
              <a:spcBef>
                <a:spcPct val="50000"/>
              </a:spcBef>
              <a:spcAft>
                <a:spcPts val="0"/>
              </a:spcAft>
              <a:defRPr/>
            </a:pPr>
            <a:r>
              <a:rPr lang="en-US" altLang="ja-JP" sz="3200" b="1" kern="0" dirty="0">
                <a:solidFill>
                  <a:srgbClr val="FFFFFF"/>
                </a:solidFill>
                <a:latin typeface="Arial"/>
                <a:ea typeface="宋体" charset="0"/>
                <a:cs typeface="Arial"/>
              </a:rPr>
              <a:t>The Arab World</a:t>
            </a:r>
            <a:endParaRPr lang="zh-CN" altLang="en-US" sz="3200" b="1" kern="0" dirty="0">
              <a:solidFill>
                <a:srgbClr val="FFFFFF"/>
              </a:solidFill>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defTabSz="457200" fontAlgn="auto">
              <a:spcAft>
                <a:spcPts val="0"/>
              </a:spcAft>
            </a:pPr>
            <a:r>
              <a:rPr lang="en-US" altLang="zh-CN" sz="2800" b="1" dirty="0">
                <a:solidFill>
                  <a:srgbClr val="00FF00"/>
                </a:solidFill>
                <a:latin typeface="Arial"/>
                <a:cs typeface="Arial"/>
              </a:rPr>
              <a:t>Israel and…</a:t>
            </a:r>
          </a:p>
        </p:txBody>
      </p:sp>
    </p:spTree>
    <p:extLst>
      <p:ext uri="{BB962C8B-B14F-4D97-AF65-F5344CB8AC3E}">
        <p14:creationId xmlns:p14="http://schemas.microsoft.com/office/powerpoint/2010/main" val="2649349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a:solidFill>
                  <a:srgbClr val="FFFF00"/>
                </a:solidFill>
                <a:effectLst>
                  <a:outerShdw blurRad="38100" dist="38100" dir="2700000" algn="tl">
                    <a:srgbClr val="000000"/>
                  </a:outerShdw>
                </a:effectLst>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a:solidFill>
                  <a:srgbClr val="FFFF00"/>
                </a:solidFill>
                <a:effectLst>
                  <a:outerShdw blurRad="38100" dist="38100" dir="2700000" algn="tl">
                    <a:srgbClr val="000000"/>
                  </a:outerShdw>
                </a:effectLst>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Tree>
    <p:extLst>
      <p:ext uri="{BB962C8B-B14F-4D97-AF65-F5344CB8AC3E}">
        <p14:creationId xmlns:p14="http://schemas.microsoft.com/office/powerpoint/2010/main" val="32994426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defRPr/>
            </a:pPr>
            <a:r>
              <a:rPr lang="en-US" sz="2800" b="1" dirty="0">
                <a:solidFill>
                  <a:srgbClr val="FFFF00"/>
                </a:solidFill>
                <a:effectLst>
                  <a:outerShdw blurRad="38100" dist="38100" dir="2700000" algn="tl">
                    <a:srgbClr val="000000"/>
                  </a:outerShdw>
                </a:effectLst>
                <a:latin typeface="Comic Sans MS" charset="0"/>
              </a:rPr>
              <a:t>COMPARE THE GEOGRAPHY…</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1200" b="1" dirty="0">
                <a:solidFill>
                  <a:srgbClr val="FFFFFF"/>
                </a:solidFill>
                <a:latin typeface="Arial" charset="0"/>
                <a:ea typeface="Gulim" charset="0"/>
                <a:cs typeface="Gulim"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0922"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0923"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defTabSz="457200" fontAlgn="auto">
                <a:spcBef>
                  <a:spcPts val="0"/>
                </a:spcBef>
                <a:spcAft>
                  <a:spcPts val="0"/>
                </a:spcAft>
              </a:pPr>
              <a:r>
                <a:rPr lang="en-US" sz="2800" b="1" dirty="0">
                  <a:solidFill>
                    <a:srgbClr val="FFFFFF"/>
                  </a:solidFill>
                  <a:latin typeface="Arial"/>
                  <a:ea typeface="ＭＳ Ｐゴシック"/>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sz="2000" dirty="0">
                  <a:solidFill>
                    <a:srgbClr val="33CC33"/>
                  </a:solidFill>
                  <a:latin typeface="Arial Black" charset="0"/>
                  <a:ea typeface="Gulim" charset="0"/>
                  <a:cs typeface="Gulim" charset="0"/>
                </a:rPr>
                <a:t>ISRAEL and…</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Maine</a:t>
              </a: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defTabSz="457200" fontAlgn="auto">
              <a:spcBef>
                <a:spcPts val="0"/>
              </a:spcBef>
              <a:spcAft>
                <a:spcPts val="0"/>
              </a:spcAft>
            </a:pPr>
            <a:r>
              <a:rPr lang="en-US" sz="1800" b="1" dirty="0">
                <a:solidFill>
                  <a:srgbClr val="FFFFFF"/>
                </a:solidFill>
                <a:effectLst>
                  <a:outerShdw blurRad="50800" dist="76200" dir="2700000" algn="tl" rotWithShape="0">
                    <a:srgbClr val="000000"/>
                  </a:outerShdw>
                </a:effectLst>
                <a:latin typeface="Arial"/>
                <a:ea typeface="ＭＳ Ｐゴシック"/>
                <a:cs typeface="Arial"/>
              </a:rPr>
              <a:t>Maps drawn to same scale with Israel in blue</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algn="ctr" eaLnBrk="0" hangingPunct="0"/>
              <a:endParaRPr lang="en-US" sz="2800">
                <a:solidFill>
                  <a:srgbClr val="00DFCA"/>
                </a:solidFill>
                <a:effectLst>
                  <a:outerShdw blurRad="38100" dist="38100" dir="2700000" algn="tl">
                    <a:srgbClr val="000000">
                      <a:alpha val="43137"/>
                    </a:srgbClr>
                  </a:outerShdw>
                </a:effectLst>
                <a:latin typeface="Comic Sans MS" charset="0"/>
                <a:cs typeface="+mn-cs"/>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Singapore</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pPr defTabSz="457200" fontAlgn="auto">
                <a:spcBef>
                  <a:spcPts val="0"/>
                </a:spcBef>
                <a:spcAft>
                  <a:spcPts val="0"/>
                </a:spcAft>
              </a:pPr>
              <a:r>
                <a:rPr lang="en-US" sz="2800" b="1" dirty="0">
                  <a:solidFill>
                    <a:srgbClr val="FFFFFF"/>
                  </a:solidFill>
                  <a:latin typeface="Arial"/>
                  <a:ea typeface="ＭＳ Ｐゴシック"/>
                  <a:cs typeface="Arial"/>
                </a:rPr>
                <a:t>California</a:t>
              </a:r>
            </a:p>
          </p:txBody>
        </p:sp>
      </p:grpSp>
    </p:spTree>
    <p:extLst>
      <p:ext uri="{BB962C8B-B14F-4D97-AF65-F5344CB8AC3E}">
        <p14:creationId xmlns:p14="http://schemas.microsoft.com/office/powerpoint/2010/main" val="3676260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2954"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2955"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400" dirty="0">
                <a:solidFill>
                  <a:srgbClr val="000000"/>
                </a:solidFill>
                <a:latin typeface="Arial Black" charset="0"/>
              </a:rPr>
              <a:t>DOES THIS SEEM FAIR?</a:t>
            </a: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400" dirty="0">
                <a:solidFill>
                  <a:srgbClr val="000000"/>
                </a:solidFill>
                <a:latin typeface="Arial Black" charset="0"/>
              </a:rPr>
              <a:t>THE UNITED STATES</a:t>
            </a: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sz="4000" dirty="0">
                <a:solidFill>
                  <a:srgbClr val="33CC33"/>
                </a:solidFill>
                <a:latin typeface="Arial Black" charset="0"/>
                <a:ea typeface="Gulim" charset="0"/>
                <a:cs typeface="Gulim" charset="0"/>
              </a:rPr>
              <a:t>ISRAEL and…</a:t>
            </a:r>
          </a:p>
        </p:txBody>
      </p:sp>
    </p:spTree>
    <p:extLst>
      <p:ext uri="{BB962C8B-B14F-4D97-AF65-F5344CB8AC3E}">
        <p14:creationId xmlns:p14="http://schemas.microsoft.com/office/powerpoint/2010/main" val="18398088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PR</a:t>
            </a:r>
            <a:r>
              <a:rPr lang="en-US" sz="16600" b="1" dirty="0">
                <a:solidFill>
                  <a:srgbClr val="FFFF00"/>
                </a:solidFill>
                <a:effectLst>
                  <a:glow rad="127000">
                    <a:schemeClr val="tx1"/>
                  </a:glow>
                </a:effectLst>
                <a:latin typeface="Arial" charset="0"/>
                <a:ea typeface="ＭＳ Ｐゴシック" charset="0"/>
                <a:cs typeface="ＭＳ Ｐゴシック" charset="0"/>
              </a:rPr>
              <a:t>I</a:t>
            </a:r>
            <a:r>
              <a:rPr lang="en-US" sz="8000" b="1" dirty="0">
                <a:effectLst>
                  <a:glow rad="127000">
                    <a:schemeClr val="tx1"/>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64404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eaLnBrk="0" hangingPunct="0">
              <a:spcBef>
                <a:spcPct val="50000"/>
              </a:spcBef>
              <a:defRPr/>
            </a:pPr>
            <a:endParaRPr lang="en-US" sz="1600" b="1" dirty="0">
              <a:solidFill>
                <a:srgbClr val="FFFF00"/>
              </a:solidFill>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500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5004"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0618" name="Oval 26"/>
          <p:cNvSpPr>
            <a:spLocks noChangeArrowheads="1"/>
          </p:cNvSpPr>
          <p:nvPr/>
        </p:nvSpPr>
        <p:spPr bwMode="auto">
          <a:xfrm>
            <a:off x="2892425" y="579438"/>
            <a:ext cx="2090738" cy="514350"/>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en-US" sz="1600" b="1" dirty="0">
                <a:solidFill>
                  <a:srgbClr val="FFFF00"/>
                </a:solidFill>
                <a:latin typeface="Arial" pitchFamily="-107" charset="0"/>
              </a:rPr>
              <a:t>Hal Lindsey, </a:t>
            </a:r>
            <a:r>
              <a:rPr lang="en-US" sz="1600" b="1" i="1" dirty="0">
                <a:solidFill>
                  <a:srgbClr val="FFFF00"/>
                </a:solidFill>
                <a:latin typeface="Arial" pitchFamily="-107" charset="0"/>
              </a:rPr>
              <a:t>The Everlasting Hatred: 		The Roots of Jihad</a:t>
            </a:r>
            <a:r>
              <a:rPr lang="en-US" sz="1600" b="1" dirty="0">
                <a:solidFill>
                  <a:srgbClr val="FFFF00"/>
                </a:solidFill>
                <a:latin typeface="Arial" pitchFamily="-107" charset="0"/>
              </a:rPr>
              <a:t> (2002),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626646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eaLnBrk="0" hangingPunct="0">
              <a:spcBef>
                <a:spcPct val="50000"/>
              </a:spcBef>
              <a:defRPr/>
            </a:pPr>
            <a:endParaRPr lang="en-US" sz="1600" b="1" dirty="0">
              <a:solidFill>
                <a:srgbClr val="FFFF00"/>
              </a:solidFill>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705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7052"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5"/>
            <a:ext cx="5992812" cy="2678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2400" b="1" dirty="0">
                <a:solidFill>
                  <a:srgbClr val="66FFFF"/>
                </a:solidFill>
                <a:latin typeface="Arial" charset="0"/>
              </a:rPr>
              <a:t>	But God</a:t>
            </a:r>
            <a:r>
              <a:rPr lang="mr-IN" altLang="ja-JP" sz="2400" b="1" dirty="0">
                <a:solidFill>
                  <a:srgbClr val="66FFFF"/>
                </a:solidFill>
                <a:latin typeface="Arial" charset="0"/>
              </a:rPr>
              <a:t>'</a:t>
            </a:r>
            <a:r>
              <a:rPr lang="en-US" sz="2400" b="1" dirty="0">
                <a:solidFill>
                  <a:srgbClr val="66FFFF"/>
                </a:solidFill>
                <a:latin typeface="Arial" charset="0"/>
              </a:rPr>
              <a:t>s covenant, which concerned </a:t>
            </a:r>
            <a:r>
              <a:rPr lang="en-US" sz="2400" b="1" i="1" u="sng" dirty="0">
                <a:solidFill>
                  <a:srgbClr val="FFFFFF"/>
                </a:solidFill>
                <a:latin typeface="Arial" charset="0"/>
              </a:rPr>
              <a:t>His spiritual purposes</a:t>
            </a:r>
            <a:r>
              <a:rPr lang="en-US" sz="2400" b="1" dirty="0">
                <a:solidFill>
                  <a:srgbClr val="66FFFF"/>
                </a:solidFill>
                <a:latin typeface="Arial" charset="0"/>
              </a:rPr>
              <a:t>, was only for Isaac and his descendants.  The physical blessings promised to Isaac were to facilitate </a:t>
            </a:r>
            <a:r>
              <a:rPr lang="en-US" sz="2400" b="1" i="1" u="sng" dirty="0">
                <a:solidFill>
                  <a:srgbClr val="FFFFFF"/>
                </a:solidFill>
                <a:latin typeface="Arial" charset="0"/>
              </a:rPr>
              <a:t>God</a:t>
            </a:r>
            <a:r>
              <a:rPr lang="mr-IN" altLang="ja-JP" sz="2400" b="1" i="1" u="sng" dirty="0">
                <a:solidFill>
                  <a:srgbClr val="FFFFFF"/>
                </a:solidFill>
                <a:latin typeface="Arial" charset="0"/>
              </a:rPr>
              <a:t>'</a:t>
            </a:r>
            <a:r>
              <a:rPr lang="en-US" sz="2400" b="1" i="1" u="sng" dirty="0">
                <a:solidFill>
                  <a:srgbClr val="FFFFFF"/>
                </a:solidFill>
                <a:latin typeface="Arial" charset="0"/>
              </a:rPr>
              <a:t>s spiritual call for the nation that would come from him</a:t>
            </a:r>
            <a:r>
              <a:rPr lang="en-US" sz="2400" b="1" dirty="0">
                <a:solidFill>
                  <a:srgbClr val="66FFFF"/>
                </a:solidFill>
                <a:latin typeface="Arial" charset="0"/>
              </a:rPr>
              <a:t>.</a:t>
            </a:r>
            <a:r>
              <a:rPr lang="mr-IN" altLang="ja-JP" sz="2400" b="1" dirty="0">
                <a:solidFill>
                  <a:srgbClr val="66FFFF"/>
                </a:solidFill>
                <a:latin typeface="Arial" charset="0"/>
              </a:rPr>
              <a:t>"</a:t>
            </a:r>
            <a:r>
              <a:rPr lang="en-US" sz="2400" b="1" dirty="0">
                <a:solidFill>
                  <a:srgbClr val="66FFFF"/>
                </a:solidFill>
                <a:latin typeface="Arial" charset="0"/>
              </a:rPr>
              <a:t> </a:t>
            </a:r>
            <a:r>
              <a:rPr lang="en-US" sz="1800" b="1" dirty="0">
                <a:solidFill>
                  <a:srgbClr val="66FFFF"/>
                </a:solidFill>
                <a:latin typeface="Arial" charset="0"/>
              </a:rPr>
              <a:t>[Emphasis added]</a:t>
            </a:r>
            <a:r>
              <a:rPr lang="en-US" sz="2400" b="1" dirty="0">
                <a:solidFill>
                  <a:srgbClr val="66FFFF"/>
                </a:solidFill>
                <a:latin typeface="Arial" charset="0"/>
              </a:rPr>
              <a:t>	</a:t>
            </a:r>
            <a:r>
              <a:rPr lang="en-US" sz="2400" b="1" dirty="0">
                <a:solidFill>
                  <a:srgbClr val="FFFF00"/>
                </a:solidFill>
                <a:latin typeface="Arial" charset="0"/>
              </a:rPr>
              <a:t>	</a:t>
            </a:r>
            <a:endParaRPr lang="en-US" sz="1600" b="1" dirty="0">
              <a:solidFill>
                <a:srgbClr val="FFFF00"/>
              </a:solidFill>
              <a:latin typeface="Arial" charset="0"/>
            </a:endParaRP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3688" name="Oval 24"/>
          <p:cNvSpPr>
            <a:spLocks noChangeArrowheads="1"/>
          </p:cNvSpPr>
          <p:nvPr/>
        </p:nvSpPr>
        <p:spPr bwMode="auto">
          <a:xfrm>
            <a:off x="2892425" y="579438"/>
            <a:ext cx="2090738"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en-US" sz="1600" b="1" dirty="0">
                <a:solidFill>
                  <a:srgbClr val="FFFF00"/>
                </a:solidFill>
                <a:latin typeface="Arial" pitchFamily="-107" charset="0"/>
              </a:rPr>
              <a:t>Hal Lindsey, </a:t>
            </a:r>
            <a:r>
              <a:rPr lang="en-US" sz="1600" b="1" i="1" dirty="0">
                <a:solidFill>
                  <a:srgbClr val="FFFF00"/>
                </a:solidFill>
                <a:latin typeface="Arial" pitchFamily="-107" charset="0"/>
              </a:rPr>
              <a:t>The Everlasting Hatred: 		The Roots of Jihad,</a:t>
            </a:r>
            <a:r>
              <a:rPr lang="en-US" sz="1600" b="1" dirty="0">
                <a:solidFill>
                  <a:srgbClr val="FFFF00"/>
                </a:solidFill>
                <a:latin typeface="Arial" pitchFamily="-107" charset="0"/>
              </a:rPr>
              <a:t> 2002, p.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1236555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eaLnBrk="0" hangingPunct="0">
              <a:spcBef>
                <a:spcPct val="50000"/>
              </a:spcBef>
              <a:defRPr/>
            </a:pPr>
            <a:endParaRPr lang="en-US" sz="2000" b="1">
              <a:solidFill>
                <a:srgbClr val="FFFFFF"/>
              </a:solidFill>
              <a:effectLst>
                <a:outerShdw blurRad="38100" dist="38100" dir="2700000" algn="tl">
                  <a:srgbClr val="000000"/>
                </a:outerShdw>
              </a:effectLst>
              <a:latin typeface="Comic Sans MS" pitchFamily="-107"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57200"/>
          </a:xfrm>
          <a:prstGeom prst="rect">
            <a:avLst/>
          </a:prstGeom>
          <a:noFill/>
          <a:ln w="38100">
            <a:noFill/>
            <a:miter lim="800000"/>
            <a:headEnd/>
            <a:tailEnd/>
          </a:ln>
          <a:effectLst/>
        </p:spPr>
        <p:txBody>
          <a:bodyPr wrap="square">
            <a:spAutoFit/>
          </a:bodyPr>
          <a:lstStyle/>
          <a:p>
            <a:pPr eaLnBrk="0" hangingPunct="0">
              <a:spcBef>
                <a:spcPct val="50000"/>
              </a:spcBef>
              <a:defRPr/>
            </a:pPr>
            <a:r>
              <a:rPr lang="en-US" sz="2000" b="1" dirty="0">
                <a:solidFill>
                  <a:srgbClr val="FFFF00"/>
                </a:solidFill>
                <a:effectLst>
                  <a:outerShdw blurRad="50800" dist="88900" dir="2700000" algn="tl" rotWithShape="0">
                    <a:srgbClr val="000000"/>
                  </a:outerShdw>
                </a:effectLst>
                <a:latin typeface="Comic Sans MS" pitchFamily="-107" charset="0"/>
              </a:rPr>
              <a:t>       </a:t>
            </a:r>
            <a:r>
              <a:rPr lang="en-US" b="1" dirty="0">
                <a:solidFill>
                  <a:srgbClr val="FFFF00"/>
                </a:solidFill>
                <a:effectLst>
                  <a:outerShdw blurRad="50800" dist="88900" dir="2700000" algn="tl" rotWithShape="0">
                    <a:srgbClr val="000000"/>
                  </a:outerShdw>
                </a:effectLst>
                <a:latin typeface="Comic Sans MS" pitchFamily="-107" charset="0"/>
              </a:rPr>
              <a:t>ISHMAEL &amp; ISAAC IN TODAY</a:t>
            </a:r>
            <a:r>
              <a:rPr lang="mr-IN" b="1" dirty="0">
                <a:solidFill>
                  <a:srgbClr val="FFFF00"/>
                </a:solidFill>
                <a:effectLst>
                  <a:outerShdw blurRad="50800" dist="88900" dir="2700000" algn="tl" rotWithShape="0">
                    <a:srgbClr val="000000"/>
                  </a:outerShdw>
                </a:effectLst>
                <a:latin typeface="Comic Sans MS" pitchFamily="-107" charset="0"/>
              </a:rPr>
              <a:t>'</a:t>
            </a:r>
            <a:r>
              <a:rPr lang="en-US" b="1" dirty="0">
                <a:solidFill>
                  <a:srgbClr val="FFFF00"/>
                </a:solidFill>
                <a:effectLst>
                  <a:outerShdw blurRad="50800" dist="88900" dir="2700000" algn="tl" rotWithShape="0">
                    <a:srgbClr val="000000"/>
                  </a:outerShdw>
                </a:effectLst>
                <a:latin typeface="Comic Sans MS" pitchFamily="-107" charset="0"/>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dirty="0">
                <a:solidFill>
                  <a:srgbClr val="FAF200"/>
                </a:solidFill>
                <a:effectLst>
                  <a:outerShdw blurRad="38100" dist="38100" dir="2700000" algn="tl">
                    <a:srgbClr val="000000"/>
                  </a:outerShdw>
                </a:effectLst>
                <a:latin typeface="Helvetica" charset="0"/>
              </a:rPr>
              <a:t>Al</a:t>
            </a:r>
            <a:r>
              <a:rPr lang="mr-IN" altLang="ja-JP" sz="1200" b="1" dirty="0">
                <a:solidFill>
                  <a:srgbClr val="FAF200"/>
                </a:solidFill>
                <a:effectLst>
                  <a:outerShdw blurRad="38100" dist="38100" dir="2700000" algn="tl">
                    <a:srgbClr val="000000"/>
                  </a:outerShdw>
                </a:effectLst>
                <a:latin typeface="Helvetica" charset="0"/>
              </a:rPr>
              <a:t>'</a:t>
            </a:r>
            <a:r>
              <a:rPr lang="en-US" sz="1200" b="1" dirty="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i="1">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9134" name="Rectangle 8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9135"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3" name="Group 87"/>
          <p:cNvGrpSpPr>
            <a:grpSpLocks/>
          </p:cNvGrpSpPr>
          <p:nvPr/>
        </p:nvGrpSpPr>
        <p:grpSpPr bwMode="auto">
          <a:xfrm>
            <a:off x="2541588" y="866775"/>
            <a:ext cx="4478337" cy="4651375"/>
            <a:chOff x="1619" y="560"/>
            <a:chExt cx="2821" cy="2930"/>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9" name="Text Box 89"/>
            <p:cNvSpPr txBox="1">
              <a:spLocks noChangeArrowheads="1"/>
            </p:cNvSpPr>
            <p:nvPr/>
          </p:nvSpPr>
          <p:spPr bwMode="auto">
            <a:xfrm>
              <a:off x="2504" y="853"/>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1A0004"/>
                  </a:solidFill>
                </a:rPr>
                <a:t>DESCENDANTS OF ISAAC</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FFFF00"/>
                  </a:solidFill>
                </a:rPr>
                <a:t>DESCENDANTS OF ISHMAEL</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Tree>
    <p:extLst>
      <p:ext uri="{BB962C8B-B14F-4D97-AF65-F5344CB8AC3E}">
        <p14:creationId xmlns:p14="http://schemas.microsoft.com/office/powerpoint/2010/main" val="6198643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u="sng" dirty="0">
                <a:solidFill>
                  <a:srgbClr val="FFFFFF"/>
                </a:solidFill>
                <a:effectLst>
                  <a:outerShdw blurRad="38100" dist="38100" dir="2700000" algn="tl">
                    <a:srgbClr val="000000"/>
                  </a:outerShdw>
                </a:effectLst>
                <a:cs typeface="Arial" charset="0"/>
              </a:rPr>
              <a:t>Genesis 15:18 </a:t>
            </a:r>
          </a:p>
          <a:p>
            <a:pPr eaLnBrk="0" hangingPunct="0">
              <a:defRPr/>
            </a:pPr>
            <a:r>
              <a:rPr lang="mr-IN" sz="2800" b="1" dirty="0">
                <a:solidFill>
                  <a:srgbClr val="FFFFFF"/>
                </a:solidFill>
                <a:effectLst>
                  <a:outerShdw blurRad="38100" dist="38100" dir="2700000" algn="tl">
                    <a:srgbClr val="000000"/>
                  </a:outerShdw>
                </a:effectLst>
                <a:cs typeface="Arial" charset="0"/>
              </a:rPr>
              <a:t>"</a:t>
            </a:r>
            <a:r>
              <a:rPr lang="en-US" sz="2800" b="1" dirty="0">
                <a:solidFill>
                  <a:srgbClr val="FFFFFF"/>
                </a:solidFill>
                <a:effectLst>
                  <a:outerShdw blurRad="38100" dist="38100" dir="2700000" algn="tl">
                    <a:srgbClr val="000000"/>
                  </a:outerShdw>
                </a:effectLst>
                <a:cs typeface="Arial" charset="0"/>
              </a:rPr>
              <a:t>On that day the L</a:t>
            </a:r>
            <a:r>
              <a:rPr lang="en-US"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made a covenant with Abram, saying, </a:t>
            </a:r>
            <a:r>
              <a:rPr lang="mr-IN"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mr-IN"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4186575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5"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4386"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44387"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444</a:t>
            </a:r>
          </a:p>
          <a:p>
            <a:pPr eaLnBrk="1" hangingPunct="1"/>
            <a:r>
              <a:rPr lang="en-US" b="1">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Esau</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4391" name="Rectangle 2"/>
          <p:cNvSpPr>
            <a:spLocks noGrp="1" noChangeArrowheads="1"/>
          </p:cNvSpPr>
          <p:nvPr>
            <p:ph type="title"/>
          </p:nvPr>
        </p:nvSpPr>
        <p:spPr>
          <a:xfrm>
            <a:off x="0" y="549275"/>
            <a:ext cx="2339975" cy="2016125"/>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(vv. 19-20)</a:t>
            </a: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Philistines</a:t>
            </a:r>
          </a:p>
        </p:txBody>
      </p:sp>
      <p:sp>
        <p:nvSpPr>
          <p:cNvPr id="12"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1"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Foothills</a:t>
            </a:r>
          </a:p>
        </p:txBody>
      </p:sp>
      <p:sp>
        <p:nvSpPr>
          <p:cNvPr id="144395"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rgbClr val="000090"/>
                </a:solidFill>
                <a:latin typeface="Arial" charset="0"/>
                <a:cs typeface="Geneva" charset="0"/>
              </a:rPr>
              <a:t>"</a:t>
            </a:r>
            <a:r>
              <a:rPr lang="en-US" b="1" dirty="0">
                <a:solidFill>
                  <a:srgbClr val="000090"/>
                </a:solidFill>
                <a:latin typeface="Arial" charset="0"/>
                <a:cs typeface="Geneva" charset="0"/>
              </a:rPr>
              <a:t>People from the Negev will occupy the mountains of Esau</a:t>
            </a:r>
            <a:r>
              <a:rPr lang="en-US" b="1" dirty="0">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dirty="0">
                <a:solidFill>
                  <a:srgbClr val="000000"/>
                </a:solidFill>
                <a:latin typeface="Arial" charset="0"/>
                <a:cs typeface="Geneva" charset="0"/>
              </a:rPr>
              <a:t>20</a:t>
            </a:r>
            <a:r>
              <a:rPr lang="en-US" b="1" dirty="0">
                <a:solidFill>
                  <a:srgbClr val="000000"/>
                </a:solidFill>
                <a:latin typeface="Arial" charset="0"/>
                <a:cs typeface="Geneva" charset="0"/>
              </a:rPr>
              <a:t>This company of Israelite exiles who are in Canaan will possess [the land] as far as </a:t>
            </a:r>
            <a:r>
              <a:rPr lang="en-US" b="1" dirty="0" err="1">
                <a:solidFill>
                  <a:srgbClr val="000000"/>
                </a:solidFill>
                <a:latin typeface="Arial" charset="0"/>
                <a:cs typeface="Geneva" charset="0"/>
              </a:rPr>
              <a:t>Zarephath</a:t>
            </a:r>
            <a:r>
              <a:rPr lang="en-US" b="1" dirty="0">
                <a:solidFill>
                  <a:srgbClr val="000000"/>
                </a:solidFill>
                <a:latin typeface="Arial" charset="0"/>
                <a:cs typeface="Geneva" charset="0"/>
              </a:rPr>
              <a:t>; the exiles from Jerusalem who are in </a:t>
            </a:r>
            <a:r>
              <a:rPr lang="en-US" b="1" dirty="0" err="1">
                <a:solidFill>
                  <a:srgbClr val="000000"/>
                </a:solidFill>
                <a:latin typeface="Arial" charset="0"/>
                <a:cs typeface="Geneva" charset="0"/>
              </a:rPr>
              <a:t>Sepharad</a:t>
            </a:r>
            <a:r>
              <a:rPr lang="en-US" b="1" dirty="0">
                <a:solidFill>
                  <a:srgbClr val="000000"/>
                </a:solidFill>
                <a:latin typeface="Arial" charset="0"/>
                <a:cs typeface="Geneva" charset="0"/>
              </a:rPr>
              <a:t> will possess the towns of the Negev.</a:t>
            </a:r>
            <a:r>
              <a:rPr lang="mr-IN" b="1" dirty="0">
                <a:solidFill>
                  <a:srgbClr val="000000"/>
                </a:solidFill>
                <a:latin typeface="Arial" charset="0"/>
                <a:cs typeface="Geneva" charset="0"/>
              </a:rPr>
              <a:t>"</a:t>
            </a:r>
            <a:endParaRPr lang="en-US" b="1" dirty="0">
              <a:solidFill>
                <a:srgbClr val="000000"/>
              </a:solidFill>
              <a:latin typeface="Arial" charset="0"/>
              <a:cs typeface="Geneva" charset="0"/>
            </a:endParaRP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Ephraim</a:t>
            </a:r>
          </a:p>
        </p:txBody>
      </p:sp>
      <p:sp>
        <p:nvSpPr>
          <p:cNvPr id="16" name="Text Box 7" descr="Purple mesh"/>
          <p:cNvSpPr txBox="1">
            <a:spLocks noChangeArrowheads="1"/>
          </p:cNvSpPr>
          <p:nvPr/>
        </p:nvSpPr>
        <p:spPr bwMode="auto">
          <a:xfrm>
            <a:off x="2843213" y="2349500"/>
            <a:ext cx="1235075" cy="40005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Gilead</a:t>
            </a:r>
          </a:p>
        </p:txBody>
      </p:sp>
      <p:sp>
        <p:nvSpPr>
          <p:cNvPr id="17"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Benjamin</a:t>
            </a:r>
          </a:p>
        </p:txBody>
      </p:sp>
      <p:sp>
        <p:nvSpPr>
          <p:cNvPr id="18"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Zarephath</a:t>
            </a:r>
          </a:p>
        </p:txBody>
      </p:sp>
      <p:sp>
        <p:nvSpPr>
          <p:cNvPr id="19"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Samaria</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left)">
                                      <p:cBhvr>
                                        <p:cTn id="12" dur="500"/>
                                        <p:tgtEl>
                                          <p:spTgt spid="104459"/>
                                        </p:tgtEl>
                                      </p:cBhvr>
                                    </p:animEffect>
                                  </p:childTnLst>
                                </p:cTn>
                              </p:par>
                            </p:childTnLst>
                          </p:cTn>
                        </p:par>
                        <p:par>
                          <p:cTn id="13" fill="hold" nodeType="afterGroup">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upRigh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strips(upRight)">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2" grpId="0" animBg="1"/>
      <p:bldP spid="11" grpId="0" animBg="1"/>
      <p:bldP spid="13" grpId="0" animBg="1"/>
      <p:bldP spid="16" grpId="0" animBg="1"/>
      <p:bldP spid="17" grpId="0" animBg="1"/>
      <p:bldP spid="15" grpId="0" animBg="1"/>
      <p:bldP spid="18" grpId="0" animBg="1"/>
      <p:bldP spid="19"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4"/>
          <p:cNvGrpSpPr>
            <a:grpSpLocks/>
          </p:cNvGrpSpPr>
          <p:nvPr/>
        </p:nvGrpSpPr>
        <p:grpSpPr bwMode="auto">
          <a:xfrm>
            <a:off x="0" y="822325"/>
            <a:ext cx="9144000" cy="6035675"/>
            <a:chOff x="0" y="524"/>
            <a:chExt cx="5760" cy="3802"/>
          </a:xfrm>
        </p:grpSpPr>
        <p:grpSp>
          <p:nvGrpSpPr>
            <p:cNvPr id="146446" name="Group 33"/>
            <p:cNvGrpSpPr>
              <a:grpSpLocks/>
            </p:cNvGrpSpPr>
            <p:nvPr/>
          </p:nvGrpSpPr>
          <p:grpSpPr bwMode="auto">
            <a:xfrm>
              <a:off x="0" y="524"/>
              <a:ext cx="5760" cy="3796"/>
              <a:chOff x="0" y="524"/>
              <a:chExt cx="5760" cy="3796"/>
            </a:xfrm>
          </p:grpSpPr>
          <p:grpSp>
            <p:nvGrpSpPr>
              <p:cNvPr id="146448"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a typeface="+mn-ea"/>
                <a:cs typeface="+mn-cs"/>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en-US" sz="3200" dirty="0">
                <a:solidFill>
                  <a:srgbClr val="FFFFFF"/>
                </a:solidFill>
                <a:latin typeface="Arial Black" charset="0"/>
                <a:ea typeface="+mn-ea"/>
                <a:cs typeface="+mn-cs"/>
              </a:rPr>
              <a:t>Where was </a:t>
            </a:r>
            <a:r>
              <a:rPr lang="en-US" sz="3200" dirty="0" err="1">
                <a:solidFill>
                  <a:srgbClr val="FFFFFF"/>
                </a:solidFill>
                <a:latin typeface="Arial Black" charset="0"/>
                <a:ea typeface="+mn-ea"/>
                <a:cs typeface="+mn-cs"/>
              </a:rPr>
              <a:t>Sepharad</a:t>
            </a:r>
            <a:r>
              <a:rPr lang="en-US" sz="3200" dirty="0">
                <a:solidFill>
                  <a:srgbClr val="FFFFFF"/>
                </a:solidFill>
                <a:latin typeface="Arial Black" charset="0"/>
                <a:ea typeface="+mn-ea"/>
                <a:cs typeface="+mn-cs"/>
              </a:rPr>
              <a:t> (v. 20)?</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ea typeface="+mn-ea"/>
                <a:cs typeface="+mn-cs"/>
              </a:rPr>
              <a:t>©  </a:t>
            </a:r>
            <a:r>
              <a:rPr lang="en-US" sz="1400" dirty="0" err="1">
                <a:solidFill>
                  <a:srgbClr val="000000"/>
                </a:solidFill>
                <a:latin typeface="Arial Narrow" charset="0"/>
                <a:ea typeface="+mn-ea"/>
                <a:cs typeface="+mn-cs"/>
              </a:rPr>
              <a:t>EBibleTeacher.com</a:t>
            </a:r>
            <a:r>
              <a:rPr lang="en-US" sz="1400" dirty="0">
                <a:solidFill>
                  <a:srgbClr val="000000"/>
                </a:solidFill>
                <a:latin typeface="Arial Narrow" charset="0"/>
                <a:ea typeface="+mn-ea"/>
                <a:cs typeface="+mn-cs"/>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146437"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chemeClr val="bg1"/>
                </a:solidFill>
                <a:latin typeface="Arial" charset="0"/>
                <a:cs typeface="Geneva" charset="0"/>
              </a:rPr>
              <a:t>"</a:t>
            </a:r>
            <a:r>
              <a:rPr lang="en-US" b="1" dirty="0">
                <a:solidFill>
                  <a:schemeClr val="bg1"/>
                </a:solidFill>
                <a:latin typeface="Arial" charset="0"/>
                <a:cs typeface="Geneva" charset="0"/>
              </a:rPr>
              <a:t>…the exiles from Jerusalem who are in </a:t>
            </a:r>
            <a:r>
              <a:rPr lang="en-US" b="1" dirty="0" err="1">
                <a:solidFill>
                  <a:schemeClr val="bg1"/>
                </a:solidFill>
                <a:latin typeface="Arial" charset="0"/>
                <a:cs typeface="Geneva" charset="0"/>
              </a:rPr>
              <a:t>Sepharad</a:t>
            </a:r>
            <a:r>
              <a:rPr lang="en-US" b="1" dirty="0">
                <a:solidFill>
                  <a:schemeClr val="bg1"/>
                </a:solidFill>
                <a:latin typeface="Arial" charset="0"/>
                <a:cs typeface="Geneva" charset="0"/>
              </a:rPr>
              <a:t> will possess the towns of the Negev.</a:t>
            </a:r>
            <a:r>
              <a:rPr lang="mr-IN" b="1" dirty="0">
                <a:solidFill>
                  <a:schemeClr val="bg1"/>
                </a:solidFill>
                <a:latin typeface="Arial" charset="0"/>
                <a:cs typeface="Geneva" charset="0"/>
              </a:rPr>
              <a:t>"</a:t>
            </a:r>
            <a:endParaRPr lang="en-US" b="1" dirty="0">
              <a:solidFill>
                <a:schemeClr val="bg1"/>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771775" y="4652963"/>
            <a:ext cx="16192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Hesperides, Libya?</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Spain?</a:t>
            </a: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Media?</a:t>
            </a:r>
          </a:p>
        </p:txBody>
      </p:sp>
      <p:sp>
        <p:nvSpPr>
          <p:cNvPr id="19" name="Text Box 9"/>
          <p:cNvSpPr txBox="1">
            <a:spLocks noChangeArrowheads="1"/>
          </p:cNvSpPr>
          <p:nvPr/>
        </p:nvSpPr>
        <p:spPr bwMode="auto">
          <a:xfrm>
            <a:off x="4643438" y="2781300"/>
            <a:ext cx="20891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Sardis, Asia Minor?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84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484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444</a:t>
            </a:r>
          </a:p>
          <a:p>
            <a:pPr eaLnBrk="1" hangingPunct="1"/>
            <a:r>
              <a:rPr lang="en-US" b="1">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48485" name="Rectangle 2"/>
          <p:cNvSpPr>
            <a:spLocks noGrp="1" noChangeArrowheads="1"/>
          </p:cNvSpPr>
          <p:nvPr>
            <p:ph type="title"/>
          </p:nvPr>
        </p:nvSpPr>
        <p:spPr>
          <a:xfrm>
            <a:off x="0" y="549275"/>
            <a:ext cx="2339975" cy="2016125"/>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 20)</a:t>
            </a: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8487"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rgbClr val="000090"/>
                </a:solidFill>
                <a:latin typeface="Arial" charset="0"/>
                <a:cs typeface="Geneva" charset="0"/>
              </a:rPr>
              <a:t>"</a:t>
            </a:r>
            <a:r>
              <a:rPr lang="en-US" b="1" dirty="0">
                <a:solidFill>
                  <a:srgbClr val="000090"/>
                </a:solidFill>
                <a:latin typeface="Arial" charset="0"/>
                <a:cs typeface="Geneva" charset="0"/>
              </a:rPr>
              <a:t>People from the Negev will occupy the mountains of Esau</a:t>
            </a:r>
            <a:r>
              <a:rPr lang="en-US" b="1" dirty="0">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dirty="0">
                <a:solidFill>
                  <a:srgbClr val="000000"/>
                </a:solidFill>
                <a:latin typeface="Arial" charset="0"/>
                <a:cs typeface="Geneva" charset="0"/>
              </a:rPr>
              <a:t>20</a:t>
            </a:r>
            <a:r>
              <a:rPr lang="en-US" b="1" dirty="0">
                <a:solidFill>
                  <a:srgbClr val="000000"/>
                </a:solidFill>
                <a:latin typeface="Arial" charset="0"/>
                <a:cs typeface="Geneva" charset="0"/>
              </a:rPr>
              <a:t>This company of Israelite exiles who are in Canaan will possess [the land] as far as </a:t>
            </a:r>
            <a:r>
              <a:rPr lang="en-US" b="1" dirty="0" err="1">
                <a:solidFill>
                  <a:srgbClr val="000000"/>
                </a:solidFill>
                <a:latin typeface="Arial" charset="0"/>
                <a:cs typeface="Geneva" charset="0"/>
              </a:rPr>
              <a:t>Zarephath</a:t>
            </a:r>
            <a:r>
              <a:rPr lang="en-US" b="1" dirty="0">
                <a:solidFill>
                  <a:srgbClr val="660066"/>
                </a:solidFill>
                <a:latin typeface="Arial" charset="0"/>
                <a:cs typeface="Geneva" charset="0"/>
              </a:rPr>
              <a:t>; the exiles from Jerusalem who are in </a:t>
            </a:r>
            <a:r>
              <a:rPr lang="en-US" b="1" dirty="0" err="1">
                <a:solidFill>
                  <a:srgbClr val="660066"/>
                </a:solidFill>
                <a:latin typeface="Arial" charset="0"/>
                <a:cs typeface="Geneva" charset="0"/>
              </a:rPr>
              <a:t>Sepharad</a:t>
            </a:r>
            <a:r>
              <a:rPr lang="en-US" b="1" dirty="0">
                <a:solidFill>
                  <a:srgbClr val="660066"/>
                </a:solidFill>
                <a:latin typeface="Arial" charset="0"/>
                <a:cs typeface="Geneva" charset="0"/>
              </a:rPr>
              <a:t> will possess the towns of the Negev.</a:t>
            </a:r>
            <a:r>
              <a:rPr lang="mr-IN" b="1" dirty="0">
                <a:solidFill>
                  <a:srgbClr val="660066"/>
                </a:solidFill>
                <a:latin typeface="Arial" charset="0"/>
                <a:cs typeface="Geneva" charset="0"/>
              </a:rPr>
              <a:t>"</a:t>
            </a:r>
            <a:endParaRPr lang="en-US" b="1" dirty="0">
              <a:solidFill>
                <a:srgbClr val="660066"/>
              </a:solidFill>
              <a:latin typeface="Arial" charset="0"/>
              <a:cs typeface="Geneva"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0531"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50532"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444</a:t>
            </a:r>
          </a:p>
          <a:p>
            <a:pPr eaLnBrk="1" hangingPunct="1"/>
            <a:r>
              <a:rPr lang="en-US" b="1">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Esau</a:t>
            </a: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Zion</a:t>
            </a:r>
          </a:p>
        </p:txBody>
      </p:sp>
      <p:sp>
        <p:nvSpPr>
          <p:cNvPr id="150535" name="Rectangle 2"/>
          <p:cNvSpPr>
            <a:spLocks noGrp="1" noChangeArrowheads="1"/>
          </p:cNvSpPr>
          <p:nvPr>
            <p:ph type="title"/>
          </p:nvPr>
        </p:nvSpPr>
        <p:spPr>
          <a:xfrm>
            <a:off x="0" y="0"/>
            <a:ext cx="4716463" cy="1052513"/>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 21)</a:t>
            </a:r>
          </a:p>
        </p:txBody>
      </p:sp>
      <p:sp>
        <p:nvSpPr>
          <p:cNvPr id="150536"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3200" b="1" dirty="0">
                <a:solidFill>
                  <a:srgbClr val="000000"/>
                </a:solidFill>
                <a:latin typeface="Arial" charset="0"/>
                <a:cs typeface="Geneva" charset="0"/>
              </a:rPr>
              <a:t>"</a:t>
            </a:r>
            <a:r>
              <a:rPr lang="en-US" sz="3200" b="1" dirty="0">
                <a:solidFill>
                  <a:srgbClr val="000000"/>
                </a:solidFill>
                <a:latin typeface="Arial" charset="0"/>
                <a:cs typeface="Geneva" charset="0"/>
              </a:rPr>
              <a:t>Deliverers will go up on Mount Zion to govern the mountains of Esau.  And the kingdom will be the L</a:t>
            </a:r>
            <a:r>
              <a:rPr lang="en-US" sz="2800" b="1" dirty="0">
                <a:solidFill>
                  <a:srgbClr val="000000"/>
                </a:solidFill>
                <a:latin typeface="Arial" charset="0"/>
                <a:cs typeface="Geneva" charset="0"/>
              </a:rPr>
              <a:t>ORD</a:t>
            </a:r>
            <a:r>
              <a:rPr lang="mr-IN" sz="3200" b="1" dirty="0">
                <a:solidFill>
                  <a:srgbClr val="000000"/>
                </a:solidFill>
                <a:latin typeface="Arial" charset="0"/>
                <a:cs typeface="Geneva" charset="0"/>
              </a:rPr>
              <a:t>'</a:t>
            </a:r>
            <a:r>
              <a:rPr lang="en-US" sz="3200" b="1" dirty="0">
                <a:solidFill>
                  <a:srgbClr val="000000"/>
                </a:solidFill>
                <a:latin typeface="Arial" charset="0"/>
                <a:cs typeface="Geneva" charset="0"/>
              </a:rPr>
              <a:t>s.</a:t>
            </a:r>
            <a:r>
              <a:rPr lang="mr-IN" sz="3200" b="1" dirty="0">
                <a:solidFill>
                  <a:srgbClr val="000000"/>
                </a:solidFill>
                <a:latin typeface="Arial" charset="0"/>
                <a:cs typeface="Geneva" charset="0"/>
              </a:rPr>
              <a:t>"</a:t>
            </a:r>
            <a:endParaRPr lang="en-US" sz="3200" b="1" dirty="0">
              <a:solidFill>
                <a:srgbClr val="000000"/>
              </a:solidFill>
              <a:latin typeface="Arial" charset="0"/>
              <a:cs typeface="Geneva" charset="0"/>
            </a:endParaRP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759" y="2802"/>
            <a:ext cx="9140263" cy="6855197"/>
            <a:chOff x="-31759" y="2802"/>
            <a:chExt cx="9140263" cy="6855197"/>
          </a:xfrm>
        </p:grpSpPr>
        <p:pic>
          <p:nvPicPr>
            <p:cNvPr id="7" name="Picture 6"/>
            <p:cNvPicPr>
              <a:picLocks noChangeAspect="1"/>
            </p:cNvPicPr>
            <p:nvPr/>
          </p:nvPicPr>
          <p:blipFill>
            <a:blip r:embed="rId2"/>
            <a:stretch>
              <a:fillRect/>
            </a:stretch>
          </p:blipFill>
          <p:spPr>
            <a:xfrm>
              <a:off x="-31759" y="2802"/>
              <a:ext cx="9140263" cy="6855197"/>
            </a:xfrm>
            <a:prstGeom prst="rect">
              <a:avLst/>
            </a:prstGeom>
          </p:spPr>
        </p:pic>
        <p:sp>
          <p:nvSpPr>
            <p:cNvPr id="4" name="Rectangle 3"/>
            <p:cNvSpPr/>
            <p:nvPr/>
          </p:nvSpPr>
          <p:spPr bwMode="auto">
            <a:xfrm>
              <a:off x="1115616" y="3789040"/>
              <a:ext cx="2952328" cy="172819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Rectangle 8"/>
            <p:cNvSpPr/>
            <p:nvPr/>
          </p:nvSpPr>
          <p:spPr bwMode="auto">
            <a:xfrm>
              <a:off x="4716016" y="1484784"/>
              <a:ext cx="2952328" cy="1944216"/>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9"/>
            <p:cNvSpPr/>
            <p:nvPr/>
          </p:nvSpPr>
          <p:spPr bwMode="auto">
            <a:xfrm rot="20093247">
              <a:off x="5580112" y="4941168"/>
              <a:ext cx="2952328" cy="108012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861188" name="Text Box 4"/>
          <p:cNvSpPr txBox="1">
            <a:spLocks noChangeArrowheads="1"/>
          </p:cNvSpPr>
          <p:nvPr/>
        </p:nvSpPr>
        <p:spPr bwMode="auto">
          <a:xfrm>
            <a:off x="5714967" y="5301208"/>
            <a:ext cx="3419872" cy="579438"/>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 Peter 5:6</a:t>
            </a: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4788024" y="1556792"/>
            <a:ext cx="3672408" cy="1569660"/>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so that at the proper time he may exalt you."</a:t>
            </a:r>
          </a:p>
        </p:txBody>
      </p:sp>
      <p:sp>
        <p:nvSpPr>
          <p:cNvPr id="861187" name="Text Box 3"/>
          <p:cNvSpPr txBox="1">
            <a:spLocks noChangeArrowheads="1"/>
          </p:cNvSpPr>
          <p:nvPr/>
        </p:nvSpPr>
        <p:spPr bwMode="auto">
          <a:xfrm>
            <a:off x="0" y="3573016"/>
            <a:ext cx="4283968" cy="2062103"/>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Humble yourselves, therefore, under the mighty hand of God</a:t>
            </a: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43079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checkerboard(across)">
                                      <p:cBhvr>
                                        <p:cTn id="7" dur="500"/>
                                        <p:tgtEl>
                                          <p:spTgt spid="8611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61187"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304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3044" name="Group 130"/>
          <p:cNvGrpSpPr>
            <a:grpSpLocks/>
          </p:cNvGrpSpPr>
          <p:nvPr/>
        </p:nvGrpSpPr>
        <p:grpSpPr bwMode="auto">
          <a:xfrm>
            <a:off x="0" y="1066800"/>
            <a:ext cx="9144000" cy="5791200"/>
            <a:chOff x="-4" y="-4"/>
            <a:chExt cx="3923" cy="4517"/>
          </a:xfrm>
        </p:grpSpPr>
        <p:grpSp>
          <p:nvGrpSpPr>
            <p:cNvPr id="343046" name="Group 128"/>
            <p:cNvGrpSpPr>
              <a:grpSpLocks/>
            </p:cNvGrpSpPr>
            <p:nvPr/>
          </p:nvGrpSpPr>
          <p:grpSpPr bwMode="auto">
            <a:xfrm>
              <a:off x="0" y="0"/>
              <a:ext cx="3915" cy="4509"/>
              <a:chOff x="0" y="0"/>
              <a:chExt cx="3915" cy="4509"/>
            </a:xfrm>
          </p:grpSpPr>
          <p:grpSp>
            <p:nvGrpSpPr>
              <p:cNvPr id="343048" name="Group 89"/>
              <p:cNvGrpSpPr>
                <a:grpSpLocks/>
              </p:cNvGrpSpPr>
              <p:nvPr/>
            </p:nvGrpSpPr>
            <p:grpSpPr bwMode="auto">
              <a:xfrm>
                <a:off x="0" y="0"/>
                <a:ext cx="1926" cy="403"/>
                <a:chOff x="0" y="0"/>
                <a:chExt cx="1926" cy="403"/>
              </a:xfrm>
            </p:grpSpPr>
            <p:sp>
              <p:nvSpPr>
                <p:cNvPr id="34310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310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49" name="Group 91"/>
              <p:cNvGrpSpPr>
                <a:grpSpLocks/>
              </p:cNvGrpSpPr>
              <p:nvPr/>
            </p:nvGrpSpPr>
            <p:grpSpPr bwMode="auto">
              <a:xfrm>
                <a:off x="1926" y="0"/>
                <a:ext cx="1989" cy="403"/>
                <a:chOff x="1926" y="0"/>
                <a:chExt cx="1989" cy="403"/>
              </a:xfrm>
            </p:grpSpPr>
            <p:sp>
              <p:nvSpPr>
                <p:cNvPr id="34310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310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0" name="Group 93"/>
              <p:cNvGrpSpPr>
                <a:grpSpLocks/>
              </p:cNvGrpSpPr>
              <p:nvPr/>
            </p:nvGrpSpPr>
            <p:grpSpPr bwMode="auto">
              <a:xfrm>
                <a:off x="0" y="403"/>
                <a:ext cx="1926" cy="518"/>
                <a:chOff x="0" y="403"/>
                <a:chExt cx="1926" cy="518"/>
              </a:xfrm>
            </p:grpSpPr>
            <p:sp>
              <p:nvSpPr>
                <p:cNvPr id="34310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Focus on the failures of others</a:t>
                  </a:r>
                </a:p>
              </p:txBody>
            </p:sp>
            <p:sp>
              <p:nvSpPr>
                <p:cNvPr id="34310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1" name="Group 95"/>
              <p:cNvGrpSpPr>
                <a:grpSpLocks/>
              </p:cNvGrpSpPr>
              <p:nvPr/>
            </p:nvGrpSpPr>
            <p:grpSpPr bwMode="auto">
              <a:xfrm>
                <a:off x="1926" y="403"/>
                <a:ext cx="1989" cy="518"/>
                <a:chOff x="1926" y="403"/>
                <a:chExt cx="1989" cy="518"/>
              </a:xfrm>
            </p:grpSpPr>
            <p:sp>
              <p:nvSpPr>
                <p:cNvPr id="34310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Overwhelmed with sense of their own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spiritual need</a:t>
                  </a:r>
                </a:p>
              </p:txBody>
            </p:sp>
            <p:sp>
              <p:nvSpPr>
                <p:cNvPr id="34310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2" name="Group 97"/>
              <p:cNvGrpSpPr>
                <a:grpSpLocks/>
              </p:cNvGrpSpPr>
              <p:nvPr/>
            </p:nvGrpSpPr>
            <p:grpSpPr bwMode="auto">
              <a:xfrm>
                <a:off x="0" y="921"/>
                <a:ext cx="1926" cy="633"/>
                <a:chOff x="0" y="921"/>
                <a:chExt cx="1926" cy="633"/>
              </a:xfrm>
            </p:grpSpPr>
            <p:sp>
              <p:nvSpPr>
                <p:cNvPr id="34309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Self-righteous; have a critical, fault-finding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spirit; look at own life/faults through 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telescope but others with a microscope</a:t>
                  </a:r>
                </a:p>
              </p:txBody>
            </p:sp>
            <p:sp>
              <p:nvSpPr>
                <p:cNvPr id="34309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3" name="Group 99"/>
              <p:cNvGrpSpPr>
                <a:grpSpLocks/>
              </p:cNvGrpSpPr>
              <p:nvPr/>
            </p:nvGrpSpPr>
            <p:grpSpPr bwMode="auto">
              <a:xfrm>
                <a:off x="1926" y="921"/>
                <a:ext cx="1989" cy="633"/>
                <a:chOff x="1926" y="921"/>
                <a:chExt cx="1989" cy="633"/>
              </a:xfrm>
            </p:grpSpPr>
            <p:sp>
              <p:nvSpPr>
                <p:cNvPr id="34309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Compassionate; forgiving; look for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best in others</a:t>
                  </a:r>
                </a:p>
              </p:txBody>
            </p:sp>
            <p:sp>
              <p:nvSpPr>
                <p:cNvPr id="34309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4" name="Group 101"/>
              <p:cNvGrpSpPr>
                <a:grpSpLocks/>
              </p:cNvGrpSpPr>
              <p:nvPr/>
            </p:nvGrpSpPr>
            <p:grpSpPr bwMode="auto">
              <a:xfrm>
                <a:off x="0" y="1554"/>
                <a:ext cx="1926" cy="422"/>
                <a:chOff x="0" y="1554"/>
                <a:chExt cx="1926" cy="422"/>
              </a:xfrm>
            </p:grpSpPr>
            <p:sp>
              <p:nvSpPr>
                <p:cNvPr id="34309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Look down on others</a:t>
                  </a:r>
                </a:p>
              </p:txBody>
            </p:sp>
            <p:sp>
              <p:nvSpPr>
                <p:cNvPr id="34309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5" name="Group 103"/>
              <p:cNvGrpSpPr>
                <a:grpSpLocks/>
              </p:cNvGrpSpPr>
              <p:nvPr/>
            </p:nvGrpSpPr>
            <p:grpSpPr bwMode="auto">
              <a:xfrm>
                <a:off x="1926" y="1554"/>
                <a:ext cx="1989" cy="422"/>
                <a:chOff x="1926" y="1554"/>
                <a:chExt cx="1989" cy="422"/>
              </a:xfrm>
            </p:grpSpPr>
            <p:sp>
              <p:nvSpPr>
                <p:cNvPr id="34309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Esteem all others better than self</a:t>
                  </a:r>
                </a:p>
              </p:txBody>
            </p:sp>
            <p:sp>
              <p:nvSpPr>
                <p:cNvPr id="34309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6" name="Group 105"/>
              <p:cNvGrpSpPr>
                <a:grpSpLocks/>
              </p:cNvGrpSpPr>
              <p:nvPr/>
            </p:nvGrpSpPr>
            <p:grpSpPr bwMode="auto">
              <a:xfrm>
                <a:off x="0" y="1976"/>
                <a:ext cx="1926" cy="518"/>
                <a:chOff x="0" y="1976"/>
                <a:chExt cx="1926" cy="518"/>
              </a:xfrm>
            </p:grpSpPr>
            <p:sp>
              <p:nvSpPr>
                <p:cNvPr id="34309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Independent/self-sufficient spirit</a:t>
                  </a:r>
                </a:p>
              </p:txBody>
            </p:sp>
            <p:sp>
              <p:nvSpPr>
                <p:cNvPr id="34309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7" name="Group 107"/>
              <p:cNvGrpSpPr>
                <a:grpSpLocks/>
              </p:cNvGrpSpPr>
              <p:nvPr/>
            </p:nvGrpSpPr>
            <p:grpSpPr bwMode="auto">
              <a:xfrm>
                <a:off x="1926" y="1976"/>
                <a:ext cx="1989" cy="518"/>
                <a:chOff x="1926" y="1976"/>
                <a:chExt cx="1989" cy="518"/>
              </a:xfrm>
            </p:grpSpPr>
            <p:sp>
              <p:nvSpPr>
                <p:cNvPr id="34308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Dependent spirit/recognize need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others</a:t>
                  </a:r>
                </a:p>
              </p:txBody>
            </p:sp>
            <p:sp>
              <p:nvSpPr>
                <p:cNvPr id="34308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8" name="Group 109"/>
              <p:cNvGrpSpPr>
                <a:grpSpLocks/>
              </p:cNvGrpSpPr>
              <p:nvPr/>
            </p:nvGrpSpPr>
            <p:grpSpPr bwMode="auto">
              <a:xfrm>
                <a:off x="0" y="2494"/>
                <a:ext cx="1926" cy="403"/>
                <a:chOff x="0" y="2494"/>
                <a:chExt cx="1926" cy="403"/>
              </a:xfrm>
            </p:grpSpPr>
            <p:sp>
              <p:nvSpPr>
                <p:cNvPr id="34308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Maintain control; must be </a:t>
                  </a:r>
                  <a:r>
                    <a:rPr kumimoji="0" lang="en-US" sz="2000" b="1" i="1"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my</a:t>
                  </a: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 way</a:t>
                  </a:r>
                </a:p>
              </p:txBody>
            </p:sp>
            <p:sp>
              <p:nvSpPr>
                <p:cNvPr id="34308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9" name="Group 111"/>
              <p:cNvGrpSpPr>
                <a:grpSpLocks/>
              </p:cNvGrpSpPr>
              <p:nvPr/>
            </p:nvGrpSpPr>
            <p:grpSpPr bwMode="auto">
              <a:xfrm>
                <a:off x="1926" y="2494"/>
                <a:ext cx="1989" cy="403"/>
                <a:chOff x="1926" y="2494"/>
                <a:chExt cx="1989" cy="403"/>
              </a:xfrm>
            </p:grpSpPr>
            <p:sp>
              <p:nvSpPr>
                <p:cNvPr id="34308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Surrender control</a:t>
                  </a:r>
                </a:p>
              </p:txBody>
            </p:sp>
            <p:sp>
              <p:nvSpPr>
                <p:cNvPr id="34308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0" name="Group 113"/>
              <p:cNvGrpSpPr>
                <a:grpSpLocks/>
              </p:cNvGrpSpPr>
              <p:nvPr/>
            </p:nvGrpSpPr>
            <p:grpSpPr bwMode="auto">
              <a:xfrm>
                <a:off x="0" y="2897"/>
                <a:ext cx="1926" cy="403"/>
                <a:chOff x="0" y="2897"/>
                <a:chExt cx="1926" cy="403"/>
              </a:xfrm>
            </p:grpSpPr>
            <p:sp>
              <p:nvSpPr>
                <p:cNvPr id="34308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Have to prove that they are right</a:t>
                  </a:r>
                </a:p>
              </p:txBody>
            </p:sp>
            <p:sp>
              <p:nvSpPr>
                <p:cNvPr id="34308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1" name="Group 115"/>
              <p:cNvGrpSpPr>
                <a:grpSpLocks/>
              </p:cNvGrpSpPr>
              <p:nvPr/>
            </p:nvGrpSpPr>
            <p:grpSpPr bwMode="auto">
              <a:xfrm>
                <a:off x="1926" y="2897"/>
                <a:ext cx="1989" cy="403"/>
                <a:chOff x="1926" y="2897"/>
                <a:chExt cx="1989" cy="403"/>
              </a:xfrm>
            </p:grpSpPr>
            <p:sp>
              <p:nvSpPr>
                <p:cNvPr id="34308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Willing to yield the right to be right!</a:t>
                  </a:r>
                </a:p>
              </p:txBody>
            </p:sp>
            <p:sp>
              <p:nvSpPr>
                <p:cNvPr id="34308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2" name="Group 117"/>
              <p:cNvGrpSpPr>
                <a:grpSpLocks/>
              </p:cNvGrpSpPr>
              <p:nvPr/>
            </p:nvGrpSpPr>
            <p:grpSpPr bwMode="auto">
              <a:xfrm>
                <a:off x="0" y="3300"/>
                <a:ext cx="1926" cy="403"/>
                <a:chOff x="0" y="3300"/>
                <a:chExt cx="1926" cy="403"/>
              </a:xfrm>
            </p:grpSpPr>
            <p:sp>
              <p:nvSpPr>
                <p:cNvPr id="34307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Claim rights</a:t>
                  </a:r>
                </a:p>
              </p:txBody>
            </p:sp>
            <p:sp>
              <p:nvSpPr>
                <p:cNvPr id="34307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3" name="Group 119"/>
              <p:cNvGrpSpPr>
                <a:grpSpLocks/>
              </p:cNvGrpSpPr>
              <p:nvPr/>
            </p:nvGrpSpPr>
            <p:grpSpPr bwMode="auto">
              <a:xfrm>
                <a:off x="1926" y="3300"/>
                <a:ext cx="1989" cy="403"/>
                <a:chOff x="1926" y="3300"/>
                <a:chExt cx="1989" cy="403"/>
              </a:xfrm>
            </p:grpSpPr>
            <p:sp>
              <p:nvSpPr>
                <p:cNvPr id="34307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Yield rights</a:t>
                  </a:r>
                </a:p>
              </p:txBody>
            </p:sp>
            <p:sp>
              <p:nvSpPr>
                <p:cNvPr id="34307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4" name="Group 121"/>
              <p:cNvGrpSpPr>
                <a:grpSpLocks/>
              </p:cNvGrpSpPr>
              <p:nvPr/>
            </p:nvGrpSpPr>
            <p:grpSpPr bwMode="auto">
              <a:xfrm>
                <a:off x="0" y="3703"/>
                <a:ext cx="1926" cy="403"/>
                <a:chOff x="0" y="3703"/>
                <a:chExt cx="1926" cy="403"/>
              </a:xfrm>
            </p:grpSpPr>
            <p:sp>
              <p:nvSpPr>
                <p:cNvPr id="34307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Demanding spirit</a:t>
                  </a:r>
                </a:p>
              </p:txBody>
            </p:sp>
            <p:sp>
              <p:nvSpPr>
                <p:cNvPr id="34307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5" name="Group 123"/>
              <p:cNvGrpSpPr>
                <a:grpSpLocks/>
              </p:cNvGrpSpPr>
              <p:nvPr/>
            </p:nvGrpSpPr>
            <p:grpSpPr bwMode="auto">
              <a:xfrm>
                <a:off x="1926" y="3703"/>
                <a:ext cx="1989" cy="403"/>
                <a:chOff x="1926" y="3703"/>
                <a:chExt cx="1989" cy="403"/>
              </a:xfrm>
            </p:grpSpPr>
            <p:sp>
              <p:nvSpPr>
                <p:cNvPr id="34307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Giving spirit</a:t>
                  </a:r>
                </a:p>
              </p:txBody>
            </p:sp>
            <p:sp>
              <p:nvSpPr>
                <p:cNvPr id="34307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6" name="Group 125"/>
              <p:cNvGrpSpPr>
                <a:grpSpLocks/>
              </p:cNvGrpSpPr>
              <p:nvPr/>
            </p:nvGrpSpPr>
            <p:grpSpPr bwMode="auto">
              <a:xfrm>
                <a:off x="0" y="4106"/>
                <a:ext cx="1926" cy="403"/>
                <a:chOff x="0" y="4106"/>
                <a:chExt cx="1926" cy="403"/>
              </a:xfrm>
            </p:grpSpPr>
            <p:sp>
              <p:nvSpPr>
                <p:cNvPr id="34307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Self-protective of time, rights, reputation</a:t>
                  </a:r>
                </a:p>
              </p:txBody>
            </p:sp>
            <p:sp>
              <p:nvSpPr>
                <p:cNvPr id="34307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7" name="Group 127"/>
              <p:cNvGrpSpPr>
                <a:grpSpLocks/>
              </p:cNvGrpSpPr>
              <p:nvPr/>
            </p:nvGrpSpPr>
            <p:grpSpPr bwMode="auto">
              <a:xfrm>
                <a:off x="1926" y="4106"/>
                <a:ext cx="1989" cy="403"/>
                <a:chOff x="1926" y="4106"/>
                <a:chExt cx="1989" cy="403"/>
              </a:xfrm>
            </p:grpSpPr>
            <p:sp>
              <p:nvSpPr>
                <p:cNvPr id="34306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Self-denying</a:t>
                  </a:r>
                </a:p>
              </p:txBody>
            </p:sp>
            <p:sp>
              <p:nvSpPr>
                <p:cNvPr id="34306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304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sp>
        <p:nvSpPr>
          <p:cNvPr id="343045"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791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Obadiah</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(Obadiah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cs typeface="Arial" charset="0"/>
            </a:endParaRPr>
          </a:p>
        </p:txBody>
      </p:sp>
    </p:spTree>
    <p:extLst>
      <p:ext uri="{BB962C8B-B14F-4D97-AF65-F5344CB8AC3E}">
        <p14:creationId xmlns:p14="http://schemas.microsoft.com/office/powerpoint/2010/main" val="42560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5091"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5092" name="Group 125"/>
          <p:cNvGrpSpPr>
            <a:grpSpLocks/>
          </p:cNvGrpSpPr>
          <p:nvPr/>
        </p:nvGrpSpPr>
        <p:grpSpPr bwMode="auto">
          <a:xfrm>
            <a:off x="0" y="1066800"/>
            <a:ext cx="9144000" cy="5767388"/>
            <a:chOff x="0" y="831"/>
            <a:chExt cx="5760" cy="3585"/>
          </a:xfrm>
        </p:grpSpPr>
        <p:grpSp>
          <p:nvGrpSpPr>
            <p:cNvPr id="345094" name="Group 6"/>
            <p:cNvGrpSpPr>
              <a:grpSpLocks/>
            </p:cNvGrpSpPr>
            <p:nvPr/>
          </p:nvGrpSpPr>
          <p:grpSpPr bwMode="auto">
            <a:xfrm>
              <a:off x="6" y="831"/>
              <a:ext cx="2828" cy="326"/>
              <a:chOff x="0" y="0"/>
              <a:chExt cx="1926" cy="403"/>
            </a:xfrm>
          </p:grpSpPr>
          <p:sp>
            <p:nvSpPr>
              <p:cNvPr id="34515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515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095" name="Group 9"/>
            <p:cNvGrpSpPr>
              <a:grpSpLocks/>
            </p:cNvGrpSpPr>
            <p:nvPr/>
          </p:nvGrpSpPr>
          <p:grpSpPr bwMode="auto">
            <a:xfrm>
              <a:off x="2834" y="831"/>
              <a:ext cx="2920" cy="326"/>
              <a:chOff x="1926" y="0"/>
              <a:chExt cx="1989" cy="403"/>
            </a:xfrm>
          </p:grpSpPr>
          <p:sp>
            <p:nvSpPr>
              <p:cNvPr id="34515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515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096" name="Group 123"/>
            <p:cNvGrpSpPr>
              <a:grpSpLocks/>
            </p:cNvGrpSpPr>
            <p:nvPr/>
          </p:nvGrpSpPr>
          <p:grpSpPr bwMode="auto">
            <a:xfrm>
              <a:off x="0" y="1152"/>
              <a:ext cx="5760" cy="3264"/>
              <a:chOff x="-4" y="-4"/>
              <a:chExt cx="3923" cy="4421"/>
            </a:xfrm>
          </p:grpSpPr>
          <p:grpSp>
            <p:nvGrpSpPr>
              <p:cNvPr id="345097" name="Group 121"/>
              <p:cNvGrpSpPr>
                <a:grpSpLocks/>
              </p:cNvGrpSpPr>
              <p:nvPr/>
            </p:nvGrpSpPr>
            <p:grpSpPr bwMode="auto">
              <a:xfrm>
                <a:off x="0" y="0"/>
                <a:ext cx="3915" cy="4413"/>
                <a:chOff x="0" y="0"/>
                <a:chExt cx="3915" cy="4413"/>
              </a:xfrm>
            </p:grpSpPr>
            <p:grpSp>
              <p:nvGrpSpPr>
                <p:cNvPr id="345099" name="Group 86"/>
                <p:cNvGrpSpPr>
                  <a:grpSpLocks/>
                </p:cNvGrpSpPr>
                <p:nvPr/>
              </p:nvGrpSpPr>
              <p:grpSpPr bwMode="auto">
                <a:xfrm>
                  <a:off x="0" y="0"/>
                  <a:ext cx="1926" cy="403"/>
                  <a:chOff x="0" y="0"/>
                  <a:chExt cx="1926" cy="403"/>
                </a:xfrm>
              </p:grpSpPr>
              <p:sp>
                <p:nvSpPr>
                  <p:cNvPr id="34515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be served</a:t>
                    </a:r>
                  </a:p>
                </p:txBody>
              </p:sp>
              <p:sp>
                <p:nvSpPr>
                  <p:cNvPr id="34515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0" name="Group 88"/>
                <p:cNvGrpSpPr>
                  <a:grpSpLocks/>
                </p:cNvGrpSpPr>
                <p:nvPr/>
              </p:nvGrpSpPr>
              <p:grpSpPr bwMode="auto">
                <a:xfrm>
                  <a:off x="1926" y="0"/>
                  <a:ext cx="1989" cy="403"/>
                  <a:chOff x="1926" y="0"/>
                  <a:chExt cx="1989" cy="403"/>
                </a:xfrm>
              </p:grpSpPr>
              <p:sp>
                <p:nvSpPr>
                  <p:cNvPr id="34514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Motivated to serve others</a:t>
                    </a:r>
                  </a:p>
                </p:txBody>
              </p:sp>
              <p:sp>
                <p:nvSpPr>
                  <p:cNvPr id="34515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1" name="Group 90"/>
                <p:cNvGrpSpPr>
                  <a:grpSpLocks/>
                </p:cNvGrpSpPr>
                <p:nvPr/>
              </p:nvGrpSpPr>
              <p:grpSpPr bwMode="auto">
                <a:xfrm>
                  <a:off x="0" y="403"/>
                  <a:ext cx="1926" cy="518"/>
                  <a:chOff x="0" y="403"/>
                  <a:chExt cx="1926" cy="518"/>
                </a:xfrm>
              </p:grpSpPr>
              <p:sp>
                <p:nvSpPr>
                  <p:cNvPr id="34514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be a success</a:t>
                    </a:r>
                  </a:p>
                </p:txBody>
              </p:sp>
              <p:sp>
                <p:nvSpPr>
                  <p:cNvPr id="34514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2" name="Group 92"/>
                <p:cNvGrpSpPr>
                  <a:grpSpLocks/>
                </p:cNvGrpSpPr>
                <p:nvPr/>
              </p:nvGrpSpPr>
              <p:grpSpPr bwMode="auto">
                <a:xfrm>
                  <a:off x="1926" y="403"/>
                  <a:ext cx="1989" cy="518"/>
                  <a:chOff x="1926" y="403"/>
                  <a:chExt cx="1989" cy="518"/>
                </a:xfrm>
              </p:grpSpPr>
              <p:sp>
                <p:nvSpPr>
                  <p:cNvPr id="34514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Desire to be faithful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to make others a success</a:t>
                    </a:r>
                  </a:p>
                </p:txBody>
              </p:sp>
              <p:sp>
                <p:nvSpPr>
                  <p:cNvPr id="34514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3" name="Group 94"/>
                <p:cNvGrpSpPr>
                  <a:grpSpLocks/>
                </p:cNvGrpSpPr>
                <p:nvPr/>
              </p:nvGrpSpPr>
              <p:grpSpPr bwMode="auto">
                <a:xfrm>
                  <a:off x="0" y="921"/>
                  <a:ext cx="1926" cy="403"/>
                  <a:chOff x="0" y="921"/>
                  <a:chExt cx="1926" cy="403"/>
                </a:xfrm>
              </p:grpSpPr>
              <p:sp>
                <p:nvSpPr>
                  <p:cNvPr id="34514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for self-advancement</a:t>
                    </a:r>
                  </a:p>
                </p:txBody>
              </p:sp>
              <p:sp>
                <p:nvSpPr>
                  <p:cNvPr id="34514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4" name="Group 96"/>
                <p:cNvGrpSpPr>
                  <a:grpSpLocks/>
                </p:cNvGrpSpPr>
                <p:nvPr/>
              </p:nvGrpSpPr>
              <p:grpSpPr bwMode="auto">
                <a:xfrm>
                  <a:off x="1926" y="921"/>
                  <a:ext cx="1989" cy="403"/>
                  <a:chOff x="1926" y="921"/>
                  <a:chExt cx="1989" cy="403"/>
                </a:xfrm>
              </p:grpSpPr>
              <p:sp>
                <p:nvSpPr>
                  <p:cNvPr id="34514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promote others</a:t>
                    </a:r>
                  </a:p>
                </p:txBody>
              </p:sp>
              <p:sp>
                <p:nvSpPr>
                  <p:cNvPr id="34514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5" name="Group 98"/>
                <p:cNvGrpSpPr>
                  <a:grpSpLocks/>
                </p:cNvGrpSpPr>
                <p:nvPr/>
              </p:nvGrpSpPr>
              <p:grpSpPr bwMode="auto">
                <a:xfrm>
                  <a:off x="0" y="1324"/>
                  <a:ext cx="1926" cy="518"/>
                  <a:chOff x="0" y="1324"/>
                  <a:chExt cx="1926" cy="518"/>
                </a:xfrm>
              </p:grpSpPr>
              <p:sp>
                <p:nvSpPr>
                  <p:cNvPr id="34513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Driven to be recognized/appreciated</a:t>
                    </a:r>
                  </a:p>
                </p:txBody>
              </p:sp>
              <p:sp>
                <p:nvSpPr>
                  <p:cNvPr id="34514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6" name="Group 100"/>
                <p:cNvGrpSpPr>
                  <a:grpSpLocks/>
                </p:cNvGrpSpPr>
                <p:nvPr/>
              </p:nvGrpSpPr>
              <p:grpSpPr bwMode="auto">
                <a:xfrm>
                  <a:off x="1926" y="1324"/>
                  <a:ext cx="1989" cy="518"/>
                  <a:chOff x="1926" y="1324"/>
                  <a:chExt cx="1989" cy="518"/>
                </a:xfrm>
              </p:grpSpPr>
              <p:sp>
                <p:nvSpPr>
                  <p:cNvPr id="34513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Sense of unworthiness; thrilled to 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used at all; eager for others to get credit</a:t>
                    </a:r>
                  </a:p>
                </p:txBody>
              </p:sp>
              <p:sp>
                <p:nvSpPr>
                  <p:cNvPr id="34513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7" name="Group 102"/>
                <p:cNvGrpSpPr>
                  <a:grpSpLocks/>
                </p:cNvGrpSpPr>
                <p:nvPr/>
              </p:nvGrpSpPr>
              <p:grpSpPr bwMode="auto">
                <a:xfrm>
                  <a:off x="0" y="1842"/>
                  <a:ext cx="1926" cy="518"/>
                  <a:chOff x="0" y="1842"/>
                  <a:chExt cx="1926" cy="518"/>
                </a:xfrm>
              </p:grpSpPr>
              <p:sp>
                <p:nvSpPr>
                  <p:cNvPr id="34513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Wounded when others are promoted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and they are overlooked</a:t>
                    </a:r>
                  </a:p>
                </p:txBody>
              </p:sp>
              <p:sp>
                <p:nvSpPr>
                  <p:cNvPr id="34513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8" name="Group 104"/>
                <p:cNvGrpSpPr>
                  <a:grpSpLocks/>
                </p:cNvGrpSpPr>
                <p:nvPr/>
              </p:nvGrpSpPr>
              <p:grpSpPr bwMode="auto">
                <a:xfrm>
                  <a:off x="1926" y="1842"/>
                  <a:ext cx="1989" cy="518"/>
                  <a:chOff x="1926" y="1842"/>
                  <a:chExt cx="1989" cy="518"/>
                </a:xfrm>
              </p:grpSpPr>
              <p:sp>
                <p:nvSpPr>
                  <p:cNvPr id="34513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Rejoice when others are lifted up</a:t>
                    </a:r>
                  </a:p>
                </p:txBody>
              </p:sp>
              <p:sp>
                <p:nvSpPr>
                  <p:cNvPr id="34513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9" name="Group 106"/>
                <p:cNvGrpSpPr>
                  <a:grpSpLocks/>
                </p:cNvGrpSpPr>
                <p:nvPr/>
              </p:nvGrpSpPr>
              <p:grpSpPr bwMode="auto">
                <a:xfrm>
                  <a:off x="0" y="2360"/>
                  <a:ext cx="1926" cy="614"/>
                  <a:chOff x="0" y="2360"/>
                  <a:chExt cx="1926" cy="614"/>
                </a:xfrm>
              </p:grpSpPr>
              <p:sp>
                <p:nvSpPr>
                  <p:cNvPr id="34513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The ministry is privileged to have me!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513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0" name="Group 108"/>
                <p:cNvGrpSpPr>
                  <a:grpSpLocks/>
                </p:cNvGrpSpPr>
                <p:nvPr/>
              </p:nvGrpSpPr>
              <p:grpSpPr bwMode="auto">
                <a:xfrm>
                  <a:off x="1926" y="2360"/>
                  <a:ext cx="1989" cy="614"/>
                  <a:chOff x="1926" y="2360"/>
                  <a:chExt cx="1989" cy="614"/>
                </a:xfrm>
              </p:grpSpPr>
              <p:sp>
                <p:nvSpPr>
                  <p:cNvPr id="34512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I 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deserve to serve in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ministry!</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513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1" name="Group 110"/>
                <p:cNvGrpSpPr>
                  <a:grpSpLocks/>
                </p:cNvGrpSpPr>
                <p:nvPr/>
              </p:nvGrpSpPr>
              <p:grpSpPr bwMode="auto">
                <a:xfrm>
                  <a:off x="0" y="2974"/>
                  <a:ext cx="1926" cy="518"/>
                  <a:chOff x="0" y="2974"/>
                  <a:chExt cx="1926" cy="518"/>
                </a:xfrm>
              </p:grpSpPr>
              <p:sp>
                <p:nvSpPr>
                  <p:cNvPr id="34512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Think of what they can do for God</a:t>
                    </a:r>
                  </a:p>
                </p:txBody>
              </p:sp>
              <p:sp>
                <p:nvSpPr>
                  <p:cNvPr id="34512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2" name="Group 112"/>
                <p:cNvGrpSpPr>
                  <a:grpSpLocks/>
                </p:cNvGrpSpPr>
                <p:nvPr/>
              </p:nvGrpSpPr>
              <p:grpSpPr bwMode="auto">
                <a:xfrm>
                  <a:off x="1926" y="2974"/>
                  <a:ext cx="1989" cy="518"/>
                  <a:chOff x="1926" y="2974"/>
                  <a:chExt cx="1989" cy="518"/>
                </a:xfrm>
              </p:grpSpPr>
              <p:sp>
                <p:nvSpPr>
                  <p:cNvPr id="34512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Know that they have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nothing to offer God</a:t>
                    </a:r>
                  </a:p>
                </p:txBody>
              </p:sp>
              <p:sp>
                <p:nvSpPr>
                  <p:cNvPr id="34512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3" name="Group 114"/>
                <p:cNvGrpSpPr>
                  <a:grpSpLocks/>
                </p:cNvGrpSpPr>
                <p:nvPr/>
              </p:nvGrpSpPr>
              <p:grpSpPr bwMode="auto">
                <a:xfrm>
                  <a:off x="0" y="3492"/>
                  <a:ext cx="1926" cy="518"/>
                  <a:chOff x="0" y="3492"/>
                  <a:chExt cx="1926" cy="518"/>
                </a:xfrm>
              </p:grpSpPr>
              <p:sp>
                <p:nvSpPr>
                  <p:cNvPr id="34512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Feel confident in how much they know</a:t>
                    </a:r>
                  </a:p>
                </p:txBody>
              </p:sp>
              <p:sp>
                <p:nvSpPr>
                  <p:cNvPr id="34512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4" name="Group 116"/>
                <p:cNvGrpSpPr>
                  <a:grpSpLocks/>
                </p:cNvGrpSpPr>
                <p:nvPr/>
              </p:nvGrpSpPr>
              <p:grpSpPr bwMode="auto">
                <a:xfrm>
                  <a:off x="1926" y="3492"/>
                  <a:ext cx="1989" cy="518"/>
                  <a:chOff x="1926" y="3492"/>
                  <a:chExt cx="1989" cy="518"/>
                </a:xfrm>
              </p:grpSpPr>
              <p:sp>
                <p:nvSpPr>
                  <p:cNvPr id="34512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Humbled by how much they have 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learn</a:t>
                    </a:r>
                  </a:p>
                </p:txBody>
              </p:sp>
              <p:sp>
                <p:nvSpPr>
                  <p:cNvPr id="34512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5" name="Group 118"/>
                <p:cNvGrpSpPr>
                  <a:grpSpLocks/>
                </p:cNvGrpSpPr>
                <p:nvPr/>
              </p:nvGrpSpPr>
              <p:grpSpPr bwMode="auto">
                <a:xfrm>
                  <a:off x="0" y="4010"/>
                  <a:ext cx="1926" cy="403"/>
                  <a:chOff x="0" y="4010"/>
                  <a:chExt cx="1926" cy="403"/>
                </a:xfrm>
              </p:grpSpPr>
              <p:sp>
                <p:nvSpPr>
                  <p:cNvPr id="34511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Self-conscious</a:t>
                    </a:r>
                  </a:p>
                </p:txBody>
              </p:sp>
              <p:sp>
                <p:nvSpPr>
                  <p:cNvPr id="34512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6" name="Group 120"/>
                <p:cNvGrpSpPr>
                  <a:grpSpLocks/>
                </p:cNvGrpSpPr>
                <p:nvPr/>
              </p:nvGrpSpPr>
              <p:grpSpPr bwMode="auto">
                <a:xfrm>
                  <a:off x="1926" y="4010"/>
                  <a:ext cx="1989" cy="403"/>
                  <a:chOff x="1926" y="4010"/>
                  <a:chExt cx="1989" cy="403"/>
                </a:xfrm>
              </p:grpSpPr>
              <p:sp>
                <p:nvSpPr>
                  <p:cNvPr id="34511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Not concerned with self at all</a:t>
                    </a:r>
                  </a:p>
                </p:txBody>
              </p:sp>
              <p:sp>
                <p:nvSpPr>
                  <p:cNvPr id="34511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509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5093"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967670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0481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—Main Idea of Obadiah—</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a:t>
            </a:r>
            <a:r>
              <a:rPr lang="en-US" sz="5400" b="1" dirty="0">
                <a:solidFill>
                  <a:srgbClr val="FFFF00"/>
                </a:solidFill>
                <a:effectLst>
                  <a:glow rad="127000">
                    <a:srgbClr val="000000"/>
                  </a:glow>
                </a:effectLst>
                <a:latin typeface="Arial" charset="0"/>
                <a:ea typeface="ＭＳ Ｐゴシック" charset="0"/>
                <a:cs typeface="ＭＳ Ｐゴシック" charset="0"/>
              </a:rPr>
              <a:t>humbles</a:t>
            </a:r>
            <a:r>
              <a:rPr lang="en-US" sz="5400" b="1" dirty="0">
                <a:solidFill>
                  <a:srgbClr val="FFFFFF"/>
                </a:solidFill>
                <a:effectLst>
                  <a:glow rad="127000">
                    <a:srgbClr val="000000"/>
                  </a:glow>
                </a:effectLst>
                <a:latin typeface="Arial" charset="0"/>
                <a:ea typeface="ＭＳ Ｐゴシック" charset="0"/>
                <a:cs typeface="ＭＳ Ｐゴシック" charset="0"/>
              </a:rPr>
              <a:t> the proud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but </a:t>
            </a:r>
            <a:r>
              <a:rPr lang="en-US" sz="5400" b="1" dirty="0">
                <a:solidFill>
                  <a:srgbClr val="FFFF00"/>
                </a:solidFill>
                <a:effectLst>
                  <a:glow rad="127000">
                    <a:srgbClr val="000000"/>
                  </a:glow>
                </a:effectLst>
                <a:latin typeface="Arial" charset="0"/>
                <a:ea typeface="ＭＳ Ｐゴシック" charset="0"/>
                <a:cs typeface="ＭＳ Ｐゴシック" charset="0"/>
              </a:rPr>
              <a:t>exalts</a:t>
            </a:r>
            <a:r>
              <a:rPr lang="en-US" sz="5400" b="1" dirty="0">
                <a:solidFill>
                  <a:srgbClr val="FFFFFF"/>
                </a:solidFill>
                <a:effectLst>
                  <a:glow rad="127000">
                    <a:srgbClr val="000000"/>
                  </a:glow>
                </a:effectLst>
                <a:latin typeface="Arial" charset="0"/>
                <a:ea typeface="ＭＳ Ｐゴシック" charset="0"/>
                <a:cs typeface="ＭＳ Ｐゴシック" charset="0"/>
              </a:rPr>
              <a:t> the humble </a:t>
            </a:r>
          </a:p>
        </p:txBody>
      </p:sp>
    </p:spTree>
    <p:extLst>
      <p:ext uri="{BB962C8B-B14F-4D97-AF65-F5344CB8AC3E}">
        <p14:creationId xmlns:p14="http://schemas.microsoft.com/office/powerpoint/2010/main" val="1112428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en-US" b="1">
                <a:solidFill>
                  <a:srgbClr val="996633"/>
                </a:solidFill>
                <a:latin typeface="Arial" charset="0"/>
                <a:ea typeface="Geneva" charset="0"/>
                <a:cs typeface="Geneva" charset="0"/>
              </a:rPr>
              <a:t>Calls to Humility</a:t>
            </a: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en-US" sz="3200" b="1" dirty="0">
                <a:latin typeface="Arial" charset="0"/>
                <a:ea typeface="Geneva" charset="0"/>
                <a:cs typeface="Geneva" charset="0"/>
              </a:rPr>
              <a:t>God judges the prideful who try to destroy his people.</a:t>
            </a:r>
          </a:p>
          <a:p>
            <a:pPr eaLnBrk="1" hangingPunct="1"/>
            <a:r>
              <a:rPr lang="en-US" sz="3200" b="1" dirty="0">
                <a:solidFill>
                  <a:srgbClr val="FF3300"/>
                </a:solidFill>
                <a:latin typeface="Arial" charset="0"/>
                <a:ea typeface="Geneva" charset="0"/>
                <a:cs typeface="Geneva" charset="0"/>
              </a:rPr>
              <a:t>God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does unto you</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as you have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done unto others</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(v. 15).</a:t>
            </a:r>
          </a:p>
          <a:p>
            <a:pPr eaLnBrk="1" hangingPunct="1"/>
            <a:r>
              <a:rPr lang="en-US" sz="3200" b="1" dirty="0">
                <a:latin typeface="Arial" charset="0"/>
                <a:ea typeface="Geneva" charset="0"/>
                <a:cs typeface="Geneva" charset="0"/>
              </a:rPr>
              <a:t>The eventual and final fate of Edom is the fate of all the wicked – death.</a:t>
            </a:r>
          </a:p>
          <a:p>
            <a:pPr eaLnBrk="1" hangingPunct="1"/>
            <a:r>
              <a:rPr lang="en-US" sz="3200" b="1" dirty="0">
                <a:solidFill>
                  <a:srgbClr val="FF3300"/>
                </a:solidFill>
                <a:latin typeface="Arial" charset="0"/>
                <a:ea typeface="Geneva" charset="0"/>
                <a:cs typeface="Geneva" charset="0"/>
              </a:rPr>
              <a:t>The eventual and final reward of God</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s people is life abundant.</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en-US" sz="3600" b="1" i="1" dirty="0">
                <a:solidFill>
                  <a:srgbClr val="FFFFFF"/>
                </a:solidFill>
                <a:latin typeface="Arial"/>
                <a:cs typeface="Arial"/>
              </a:rPr>
              <a:t>The L</a:t>
            </a:r>
            <a:r>
              <a:rPr lang="en-US" sz="2800" b="1" i="1" dirty="0">
                <a:solidFill>
                  <a:srgbClr val="FFFFFF"/>
                </a:solidFill>
                <a:latin typeface="Arial"/>
                <a:cs typeface="Arial"/>
              </a:rPr>
              <a:t>ORD</a:t>
            </a:r>
            <a:r>
              <a:rPr lang="en-US" sz="3600" b="1" i="1" dirty="0">
                <a:solidFill>
                  <a:srgbClr val="FFFFFF"/>
                </a:solidFill>
                <a:latin typeface="Arial"/>
                <a:cs typeface="Arial"/>
              </a:rPr>
              <a:t> Almighty has a day in store for all the proud and lofty, for all that is exalted (and they will be humbled).</a:t>
            </a:r>
            <a:r>
              <a:rPr lang="mr-IN"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latin typeface="Arial"/>
                <a:cs typeface="Arial"/>
              </a:rPr>
              <a:t>Isaiah 2:12 (NIV)</a:t>
            </a:r>
            <a:endParaRPr lang="en-US" sz="3200" b="1">
              <a:solidFill>
                <a:srgbClr val="000000"/>
              </a:solidFill>
              <a:effectLst>
                <a:outerShdw blurRad="38100" dist="38100" dir="2700000" algn="tl">
                  <a:srgbClr val="FFFFFF"/>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mr-IN" sz="4000" b="1" i="1" dirty="0">
                <a:solidFill>
                  <a:srgbClr val="FFFFFF"/>
                </a:solidFill>
                <a:latin typeface="Arial"/>
                <a:cs typeface="Arial"/>
              </a:rPr>
              <a:t>"</a:t>
            </a:r>
            <a:r>
              <a:rPr lang="en-US" sz="4000" b="1" i="1" dirty="0">
                <a:solidFill>
                  <a:srgbClr val="FFFFFF"/>
                </a:solidFill>
                <a:latin typeface="Arial"/>
                <a:cs typeface="Arial"/>
              </a:rPr>
              <a:t>For whoever exalts himself </a:t>
            </a:r>
            <a:br>
              <a:rPr lang="en-US" sz="4000" b="1" i="1" dirty="0">
                <a:solidFill>
                  <a:srgbClr val="FFFFFF"/>
                </a:solidFill>
                <a:latin typeface="Arial"/>
                <a:cs typeface="Arial"/>
              </a:rPr>
            </a:br>
            <a:r>
              <a:rPr lang="en-US" sz="4000" b="1" i="1" dirty="0">
                <a:solidFill>
                  <a:srgbClr val="FFFFFF"/>
                </a:solidFill>
                <a:latin typeface="Arial"/>
                <a:cs typeface="Arial"/>
              </a:rPr>
              <a:t>will be humbled</a:t>
            </a: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latin typeface="Arial"/>
                <a:cs typeface="Arial"/>
              </a:rPr>
              <a:t>Matthew 23:12 (NIV)</a:t>
            </a:r>
            <a:endParaRPr lang="en-US" sz="3200" b="1">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en-US" sz="4000" b="1" i="1" dirty="0">
                <a:solidFill>
                  <a:srgbClr val="FFFFFF"/>
                </a:solidFill>
                <a:latin typeface="Arial"/>
                <a:cs typeface="Arial"/>
              </a:rPr>
              <a:t>and whoever humbles himself </a:t>
            </a:r>
            <a:br>
              <a:rPr lang="en-US" sz="4000" b="1" i="1" dirty="0">
                <a:solidFill>
                  <a:srgbClr val="FFFFFF"/>
                </a:solidFill>
                <a:latin typeface="Arial"/>
                <a:cs typeface="Arial"/>
              </a:rPr>
            </a:br>
            <a:r>
              <a:rPr lang="en-US" sz="4000" b="1" i="1" dirty="0">
                <a:solidFill>
                  <a:srgbClr val="FFFFFF"/>
                </a:solidFill>
                <a:latin typeface="Arial"/>
                <a:cs typeface="Arial"/>
              </a:rPr>
              <a:t>will be exalted.</a:t>
            </a:r>
            <a:r>
              <a:rPr lang="mr-IN" sz="4000" b="1" i="1" dirty="0">
                <a:solidFill>
                  <a:srgbClr val="FFFFFF"/>
                </a:solidFill>
                <a:latin typeface="Arial"/>
                <a:cs typeface="Arial"/>
              </a:rPr>
              <a:t>"</a:t>
            </a:r>
            <a:r>
              <a:rPr lang="en-US" sz="4000" b="1" i="1" dirty="0">
                <a:solidFill>
                  <a:srgbClr val="FFFFFF"/>
                </a:solidFill>
                <a:latin typeface="Arial"/>
                <a:cs typeface="Arial"/>
              </a:rPr>
              <a:t> </a:t>
            </a:r>
          </a:p>
        </p:txBody>
      </p:sp>
    </p:spTree>
    <p:extLst>
      <p:ext uri="{BB962C8B-B14F-4D97-AF65-F5344CB8AC3E}">
        <p14:creationId xmlns:p14="http://schemas.microsoft.com/office/powerpoint/2010/main" val="61425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mr-IN"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But he gives us more grace. </a:t>
            </a:r>
          </a:p>
          <a:p>
            <a:pPr>
              <a:defRPr/>
            </a:pPr>
            <a:r>
              <a:rPr lang="en-US" sz="4000" b="1" i="1" dirty="0">
                <a:solidFill>
                  <a:srgbClr val="FFFFFF"/>
                </a:solidFill>
                <a:effectLst>
                  <a:glow rad="228600">
                    <a:srgbClr val="000000"/>
                  </a:glow>
                </a:effectLst>
                <a:cs typeface="Arial" charset="0"/>
              </a:rPr>
              <a:t>That is why Scripture says: </a:t>
            </a:r>
            <a:br>
              <a:rPr lang="en-US" sz="4000" b="1" i="1" dirty="0">
                <a:solidFill>
                  <a:srgbClr val="FFFFFF"/>
                </a:solidFill>
                <a:effectLst>
                  <a:glow rad="228600">
                    <a:srgbClr val="000000"/>
                  </a:glow>
                </a:effectLst>
                <a:cs typeface="Arial" charset="0"/>
              </a:rPr>
            </a:br>
            <a:r>
              <a:rPr lang="mr-IN"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God opposes the proud but gives grace to the humble.</a:t>
            </a:r>
            <a:r>
              <a:rPr lang="mr-IN" sz="4000" b="1" i="1" dirty="0">
                <a:solidFill>
                  <a:srgbClr val="FFFFFF"/>
                </a:solidFill>
                <a:effectLst>
                  <a:glow rad="228600">
                    <a:srgbClr val="000000"/>
                  </a:glow>
                </a:effectLst>
                <a:cs typeface="Arial" charset="0"/>
              </a:rPr>
              <a:t>'</a:t>
            </a:r>
            <a:r>
              <a:rPr lang="mr-IN" altLang="ja-JP"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James 4:6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88780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278099"/>
          </a:xfrm>
          <a:prstGeom prst="rect">
            <a:avLst/>
          </a:prstGeom>
          <a:solidFill>
            <a:schemeClr val="tx1"/>
          </a:solidFill>
          <a:ln>
            <a:noFill/>
          </a:ln>
          <a:effectLst/>
        </p:spPr>
        <p:txBody>
          <a:bodyPr wrap="square">
            <a:spAutoFit/>
          </a:bodyPr>
          <a:lstStyle/>
          <a:p>
            <a:pPr algn="ctr">
              <a:defRPr/>
            </a:pPr>
            <a:r>
              <a:rPr lang="en-US" sz="4000" b="1" dirty="0">
                <a:solidFill>
                  <a:srgbClr val="FFFFFF"/>
                </a:solidFill>
                <a:latin typeface="Times New Roman"/>
                <a:cs typeface="Times New Roman"/>
              </a:rPr>
              <a:t>Humility does not mean you think less of yourself.  </a:t>
            </a:r>
          </a:p>
          <a:p>
            <a:pPr algn="ctr">
              <a:defRPr/>
            </a:pPr>
            <a:endParaRPr lang="en-US" sz="4000" b="1" dirty="0">
              <a:solidFill>
                <a:srgbClr val="FFFFFF"/>
              </a:solidFill>
              <a:latin typeface="Times New Roman"/>
              <a:cs typeface="Times New Roman"/>
            </a:endParaRPr>
          </a:p>
          <a:p>
            <a:pPr algn="ctr">
              <a:defRPr/>
            </a:pPr>
            <a:r>
              <a:rPr lang="en-US" sz="4000" b="1" dirty="0">
                <a:solidFill>
                  <a:srgbClr val="FFFFFF"/>
                </a:solidFill>
                <a:latin typeface="Times New Roman"/>
                <a:cs typeface="Times New Roman"/>
              </a:rPr>
              <a:t>It means you think of yourself less.</a:t>
            </a: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algn="ctr">
              <a:defRPr/>
            </a:pPr>
            <a:r>
              <a:rPr lang="en-US" sz="4000" b="1" i="1" dirty="0">
                <a:solidFill>
                  <a:srgbClr val="FFFFFF"/>
                </a:solidFill>
                <a:latin typeface="Times New Roman"/>
                <a:cs typeface="Times New Roman"/>
              </a:rPr>
              <a:t>—Ken Blanchard—</a:t>
            </a:r>
          </a:p>
        </p:txBody>
      </p:sp>
      <p:sp>
        <p:nvSpPr>
          <p:cNvPr id="3" name="Title 2"/>
          <p:cNvSpPr>
            <a:spLocks noGrp="1"/>
          </p:cNvSpPr>
          <p:nvPr>
            <p:ph type="title" idx="4294967295"/>
          </p:nvPr>
        </p:nvSpPr>
        <p:spPr>
          <a:xfrm>
            <a:off x="216024" y="5632451"/>
            <a:ext cx="6057900" cy="1143000"/>
          </a:xfrm>
        </p:spPr>
        <p:txBody>
          <a:bodyPr/>
          <a:lstStyle/>
          <a:p>
            <a:pPr algn="l" rtl="0" eaLnBrk="1" fontAlgn="base" latinLnBrk="0" hangingPunct="1"/>
            <a:r>
              <a:rPr lang="en-US" sz="4000" b="1" kern="1200">
                <a:solidFill>
                  <a:srgbClr val="FFFFFF"/>
                </a:solidFill>
                <a:effectLst/>
                <a:latin typeface="Times New Roman"/>
                <a:ea typeface="ＭＳ Ｐゴシック"/>
                <a:cs typeface="Times New Roman"/>
              </a:rPr>
              <a:t>In what area of your life do you need to curb pride?</a:t>
            </a:r>
            <a:endParaRPr lang="en-US"/>
          </a:p>
        </p:txBody>
      </p:sp>
    </p:spTree>
    <p:extLst>
      <p:ext uri="{BB962C8B-B14F-4D97-AF65-F5344CB8AC3E}">
        <p14:creationId xmlns:p14="http://schemas.microsoft.com/office/powerpoint/2010/main" val="33576580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13383</TotalTime>
  <Words>5427</Words>
  <Application>Microsoft Macintosh PowerPoint</Application>
  <PresentationFormat>On-screen Show (4:3)</PresentationFormat>
  <Paragraphs>761</Paragraphs>
  <Slides>99</Slides>
  <Notes>88</Notes>
  <HiddenSlides>0</HiddenSlides>
  <MMClips>0</MMClips>
  <ScaleCrop>false</ScaleCrop>
  <HeadingPairs>
    <vt:vector size="8" baseType="variant">
      <vt:variant>
        <vt:lpstr>Fonts Used</vt:lpstr>
      </vt:variant>
      <vt:variant>
        <vt:i4>17</vt:i4>
      </vt:variant>
      <vt:variant>
        <vt:lpstr>Theme</vt:lpstr>
      </vt:variant>
      <vt:variant>
        <vt:i4>16</vt:i4>
      </vt:variant>
      <vt:variant>
        <vt:lpstr>Embedded OLE Servers</vt:lpstr>
      </vt:variant>
      <vt:variant>
        <vt:i4>1</vt:i4>
      </vt:variant>
      <vt:variant>
        <vt:lpstr>Slide Titles</vt:lpstr>
      </vt:variant>
      <vt:variant>
        <vt:i4>99</vt:i4>
      </vt:variant>
    </vt:vector>
  </HeadingPairs>
  <TitlesOfParts>
    <vt:vector size="133" baseType="lpstr">
      <vt:lpstr>B VAG Rounded Bold</vt:lpstr>
      <vt:lpstr>BONES</vt:lpstr>
      <vt:lpstr>Chicago</vt:lpstr>
      <vt:lpstr>Kosher-Normal</vt:lpstr>
      <vt:lpstr>Arial</vt:lpstr>
      <vt:lpstr>Arial Black</vt:lpstr>
      <vt:lpstr>Arial Narrow</vt:lpstr>
      <vt:lpstr>Book Antiqua</vt:lpstr>
      <vt:lpstr>Calibri</vt:lpstr>
      <vt:lpstr>Comic Sans MS</vt:lpstr>
      <vt:lpstr>Helvetica</vt:lpstr>
      <vt:lpstr>Impact</vt:lpstr>
      <vt:lpstr>Monotype Sorts</vt:lpstr>
      <vt:lpstr>Times</vt:lpstr>
      <vt:lpstr>Times New Roman</vt:lpstr>
      <vt:lpstr>Trebuchet MS</vt:lpstr>
      <vt:lpstr>Wingdings</vt:lpstr>
      <vt:lpstr>Sakura</vt:lpstr>
      <vt:lpstr>Orbit</vt:lpstr>
      <vt:lpstr>1_Default Design</vt:lpstr>
      <vt:lpstr>49_Blank Presentation</vt:lpstr>
      <vt:lpstr>1_Sakura</vt:lpstr>
      <vt:lpstr>untitled 3</vt:lpstr>
      <vt:lpstr>1_untitled 3</vt:lpstr>
      <vt:lpstr>2_Sakura</vt:lpstr>
      <vt:lpstr>17_Default Design</vt:lpstr>
      <vt:lpstr>23_Office Theme</vt:lpstr>
      <vt:lpstr>1_Blank Presentation</vt:lpstr>
      <vt:lpstr>Default Design</vt:lpstr>
      <vt:lpstr>Desk Lamp</vt:lpstr>
      <vt:lpstr>Gesture</vt:lpstr>
      <vt:lpstr>2_Blank Presentation</vt:lpstr>
      <vt:lpstr>1_SERENE</vt:lpstr>
      <vt:lpstr>Photo Editor Photo</vt:lpstr>
      <vt:lpstr>OBADIAH</vt:lpstr>
      <vt:lpstr>We all hate pride.</vt:lpstr>
      <vt:lpstr>Why do you think we all struggle with</vt:lpstr>
      <vt:lpstr>How does God respond to</vt:lpstr>
      <vt:lpstr>OT Bookshelf</vt:lpstr>
      <vt:lpstr>The Twelve</vt:lpstr>
      <vt:lpstr>What do these men have to offer us?</vt:lpstr>
      <vt:lpstr>How does God respond to</vt:lpstr>
      <vt:lpstr>"The vision of Obadiah"  (Obadiah 1 NIV).</vt:lpstr>
      <vt:lpstr>Different Dates Proposed</vt:lpstr>
      <vt:lpstr>How does God respond to</vt:lpstr>
      <vt:lpstr>Obadiah Summary Chart</vt:lpstr>
      <vt:lpstr>I. God judges the proud.</vt:lpstr>
      <vt:lpstr>"The vision of Obadiah"  (Obadiah 1 NIV).</vt:lpstr>
      <vt:lpstr>"This is what the Sovereign LORD  says about Edom—   We have heard a message from the LORD: An envoy was sent to the nations to say,   'Rise, and let us go against her for battle'—"  (Obadiah 1b NIV).</vt:lpstr>
      <vt:lpstr>"See, I will make you small among the nations; you will be utterly despised"  (Obadiah 2 NIV).</vt:lpstr>
      <vt:lpstr>"The pride of your heart has deceived you, you who live in the clefts of the rock, in your lofty dwelling, who say in your heart, 'Who will bring me down to the ground?'" (Obadiah 3)</vt:lpstr>
      <vt:lpstr>Geographical Setting</vt:lpstr>
      <vt:lpstr>Purpose</vt:lpstr>
      <vt:lpstr>National Geographic has several articles on Petra back to 1907</vt:lpstr>
      <vt:lpstr>Petra Article Front Page</vt:lpstr>
      <vt:lpstr>Imagine living in this terrain!</vt:lpstr>
      <vt:lpstr>The Siq  (pronounced "seek")</vt:lpstr>
      <vt:lpstr>Water channels were buried for centuries</vt:lpstr>
      <vt:lpstr>Exit of the Siq</vt:lpstr>
      <vt:lpstr>Dark Siq Exit</vt:lpstr>
      <vt:lpstr>The Treasury</vt:lpstr>
      <vt:lpstr>From atop the Treasury</vt:lpstr>
      <vt:lpstr>Nabataean engineers ingeniously collected the mere 6 inches of annual rainfall.</vt:lpstr>
      <vt:lpstr>Nabatean tombs east of the city center</vt:lpstr>
      <vt:lpstr>Byzantine Church Mosaic (5th century)</vt:lpstr>
      <vt:lpstr>"The pride of your heart has deceived you, you who live in the clefts of the rock, in your lofty dwelling, who say in your heart, 'Who will bring me down to the ground?'" (Obadiah 3)</vt:lpstr>
      <vt:lpstr>Colonnade Envisioned</vt:lpstr>
      <vt:lpstr>Colonnade Realized</vt:lpstr>
      <vt:lpstr>Nymphaleon</vt:lpstr>
      <vt:lpstr>Nymphaleon</vt:lpstr>
      <vt:lpstr>”'Though you soar like the eagle and make your nest among the stars, from there I will bring you down,'  declares the LORD."</vt:lpstr>
      <vt:lpstr>"'Though you soar like the eagle and make your nest among the stars, from there I will bring you down,'  declares the LORD" (Obadiah 4 NIV).</vt:lpstr>
      <vt:lpstr>"If thieves came at night and robbed you (what a disaster awaits you!), they would not take everything. Those who harvest grapes always leave a few for the poor. But your enemies will wipe you out completely!”  (Obadiah 5 NLT).</vt:lpstr>
      <vt:lpstr>"Every nook and cranny of Edom will be searched and looted. Every treasure will be found and taken”  (Obadiah 6 NLT).</vt:lpstr>
      <vt:lpstr>"All your allies will turn against you. They will help to chase you from your land. They will promise you peace while plotting to deceive and destroy you. Your trusted friends will set traps for you, and you won't even know about it"  (Obadiah 7 NLT).</vt:lpstr>
      <vt:lpstr>"'At that time not a single wise person will be left in the whole land of Edom,' says the LORD. 'For on the mountains of Edom I will destroy everyone who has understanding'" (Obadiah 8 NLT).</vt:lpstr>
      <vt:lpstr>"The mightiest warriors of Teman will be terrified, and everyone on the mountains of Edom will be cut down in the slaughter"  (Obadiah 9 NLT).</vt:lpstr>
      <vt:lpstr>"Because of the violence against your brother Jacob, you will be covered with shame; you will be destroyed forever”  (Obadiah 10 NIV).</vt:lpstr>
      <vt:lpstr>"On the day you stood aloof while strangers carried off his wealth and foreigners entered his gates and cast lots for Jerusalem, you were like one of them” (Obadiah 11 NIV).</vt:lpstr>
      <vt:lpstr>Edom's Excuse</vt:lpstr>
      <vt:lpstr>"You should not look down on your brother in the day of his misfortune, nor rejoice over the people of Judah in the day of their destruction, nor boast so much in the day of their trouble”  (Obadiah 12 NIV).</vt:lpstr>
      <vt:lpstr>"You should not march through the gates of my people in the day of their disaster, nor look down on them in their calamity in the day of their disaster, nor seize their wealth in the day of their disaster" (Obadiah 13 NIV).</vt:lpstr>
      <vt:lpstr>"You should not wait at the crossroads to cut down their fugitives, nor hand over their survivors in the day of their trouble" (Obadiah 14 NIV).</vt:lpstr>
      <vt:lpstr>PowerPoint Presentation</vt:lpstr>
      <vt:lpstr>The Rainbow</vt:lpstr>
      <vt:lpstr>PowerPoint Presentation</vt:lpstr>
      <vt:lpstr>"Pride goes before destruction and a haughty spirit before a fall."</vt:lpstr>
      <vt:lpstr>Broken People</vt:lpstr>
      <vt:lpstr>Broken People</vt:lpstr>
      <vt:lpstr>I. God judges the proud.</vt:lpstr>
      <vt:lpstr>How does God respond to</vt:lpstr>
      <vt:lpstr>Key Verses</vt:lpstr>
      <vt:lpstr>II. God blesses the humble.</vt:lpstr>
      <vt:lpstr>"The day of the LORD is near for all nations. As you have done, it will be done to you; your deeds will return upon your own head" (Obadiah 15 NIV).</vt:lpstr>
      <vt:lpstr>"Just as you swallowed up my people on my holy mountain, so you and the surrounding nations will swallow the punishment I pour out on you. Yes, all you nations will drink and stagger and disappear from history"  (Obadiah 16 NLT).</vt:lpstr>
      <vt:lpstr>Reversal in Obadiah</vt:lpstr>
      <vt:lpstr>Approaching a Summit</vt:lpstr>
      <vt:lpstr>Time Periods of the Prophets</vt:lpstr>
      <vt:lpstr>We See the Valleys</vt:lpstr>
      <vt:lpstr>A Dispensational Timeline</vt:lpstr>
      <vt:lpstr>Reversal in Obadiah</vt:lpstr>
      <vt:lpstr>Reversal in Obadiah</vt:lpstr>
      <vt:lpstr>Is There a Future for National Israel?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Borders of the Land Promised to Abraham</vt:lpstr>
      <vt:lpstr>God's Promise  (vv. 19-20)</vt:lpstr>
      <vt:lpstr>Bible Lands Blank Map</vt:lpstr>
      <vt:lpstr>God's Promise  (v. 20)</vt:lpstr>
      <vt:lpstr>God's Promise  (v. 21)</vt:lpstr>
      <vt:lpstr>PowerPoint Presentation</vt:lpstr>
      <vt:lpstr>Broken People</vt:lpstr>
      <vt:lpstr>Broken People</vt:lpstr>
      <vt:lpstr>How does God respond to</vt:lpstr>
      <vt:lpstr>—Main Idea of Obadiah—</vt:lpstr>
      <vt:lpstr>Calls to Humility</vt:lpstr>
      <vt:lpstr>PowerPoint Presentation</vt:lpstr>
      <vt:lpstr>PowerPoint Presentation</vt:lpstr>
      <vt:lpstr>PowerPoint Presentation</vt:lpstr>
      <vt:lpstr>In what area of your life do you need to curb pride?</vt:lpstr>
      <vt:lpstr>Black</vt:lpstr>
      <vt:lpstr>OT Preaching •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326</cp:revision>
  <dcterms:created xsi:type="dcterms:W3CDTF">2009-09-22T04:01:50Z</dcterms:created>
  <dcterms:modified xsi:type="dcterms:W3CDTF">2022-06-08T18:34:26Z</dcterms:modified>
</cp:coreProperties>
</file>